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3" r:id="rId10"/>
    <p:sldId id="270" r:id="rId11"/>
    <p:sldId id="272" r:id="rId12"/>
    <p:sldId id="269" r:id="rId13"/>
    <p:sldId id="271" r:id="rId14"/>
    <p:sldId id="268" r:id="rId15"/>
    <p:sldId id="266" r:id="rId16"/>
    <p:sldId id="267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CCBCE62-38B6-4AA3-9223-D46B2DF42765}" type="datetimeFigureOut">
              <a:rPr lang="pt-BR" smtClean="0"/>
              <a:t>21/05/2014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7D7AC60-9059-43D7-A2F2-9EA8508A04B6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\Pictures\escola nautica logo centr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86" y="188640"/>
            <a:ext cx="8698676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615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pt-BR" dirty="0" smtClean="0"/>
              <a:t>UNIDADE 1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sz="4400" dirty="0" smtClean="0"/>
              <a:t>LEGISLAÇÃO NÁUTICA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26152945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LEGISLAÇÃO NÁUTICA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INSTRUMENTOS LEGAIS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dirty="0"/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Lei Federal 9.537/97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– LESTA</a:t>
            </a:r>
          </a:p>
          <a:p>
            <a:pPr marL="0" indent="0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Decreto 2.596/98 –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RLESTA</a:t>
            </a:r>
          </a:p>
          <a:p>
            <a:pPr marL="0" indent="0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Norma da autoridade Marítima -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NORMAM/03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AUTORIDADES MARÍTIMAS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pt-BR" dirty="0" smtClean="0"/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IMO –Organização Marítima Internacional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MB – Marinha do Brasil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DPC – Diretoria de Portos e Costas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CP/DL/AG – Capitanias, Delegacias, Agências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61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animBg="1"/>
      <p:bldP spid="5" grpId="0" build="p"/>
      <p:bldP spid="6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LESTA - DEFINIÇÕES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pt-BR" dirty="0" smtClean="0"/>
              <a:t>Amador - </a:t>
            </a:r>
            <a:r>
              <a:rPr lang="pt-BR" sz="1600" dirty="0" smtClean="0"/>
              <a:t>todo aquele com habilitação, em caráter não profissional;</a:t>
            </a:r>
          </a:p>
          <a:p>
            <a:r>
              <a:rPr lang="pt-BR" dirty="0" smtClean="0"/>
              <a:t>Aquaviário - </a:t>
            </a:r>
            <a:r>
              <a:rPr lang="pt-BR" sz="1600" dirty="0" smtClean="0"/>
              <a:t>todo aquele com habilitação, em caráter profissional;</a:t>
            </a:r>
            <a:endParaRPr lang="pt-BR" dirty="0" smtClean="0"/>
          </a:p>
          <a:p>
            <a:r>
              <a:rPr lang="pt-BR" dirty="0" smtClean="0"/>
              <a:t>Armador - </a:t>
            </a:r>
            <a:r>
              <a:rPr lang="pt-BR" sz="1600" dirty="0" smtClean="0"/>
              <a:t>pessoa física ou jurídica que  por sua conta e risco põe a embarcação em atividade comercial;</a:t>
            </a:r>
            <a:endParaRPr lang="pt-BR" dirty="0" smtClean="0"/>
          </a:p>
          <a:p>
            <a:r>
              <a:rPr lang="pt-BR" dirty="0" smtClean="0"/>
              <a:t>Comandante - </a:t>
            </a:r>
            <a:r>
              <a:rPr lang="pt-BR" sz="1600" dirty="0" smtClean="0"/>
              <a:t>tripulante responsável pela operação e manutenção da embarcação.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4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000" dirty="0" smtClean="0"/>
              <a:t>          Categorias de Amadores:</a:t>
            </a:r>
          </a:p>
          <a:p>
            <a:r>
              <a:rPr lang="pt-BR" sz="2000" dirty="0" smtClean="0"/>
              <a:t>Veleiro – </a:t>
            </a:r>
            <a:r>
              <a:rPr lang="pt-BR" sz="1400" dirty="0" smtClean="0"/>
              <a:t>pequenas embarcações;</a:t>
            </a:r>
          </a:p>
          <a:p>
            <a:r>
              <a:rPr lang="pt-BR" sz="2000" dirty="0" smtClean="0"/>
              <a:t>Motonauta – </a:t>
            </a:r>
            <a:r>
              <a:rPr lang="pt-BR" sz="1400" dirty="0" smtClean="0"/>
              <a:t>moto aquática;</a:t>
            </a:r>
          </a:p>
          <a:p>
            <a:r>
              <a:rPr lang="pt-BR" sz="2000" dirty="0" smtClean="0"/>
              <a:t>Arrais-Amador – </a:t>
            </a:r>
            <a:r>
              <a:rPr lang="pt-BR" sz="1400" dirty="0" smtClean="0"/>
              <a:t>qualquer embarcação nos limites da navegação interior, exceto moto aquática;</a:t>
            </a:r>
          </a:p>
          <a:p>
            <a:r>
              <a:rPr lang="pt-BR" sz="2000" dirty="0" smtClean="0"/>
              <a:t>Mestre-Amador – </a:t>
            </a:r>
            <a:r>
              <a:rPr lang="pt-BR" sz="1400" dirty="0" smtClean="0"/>
              <a:t>qualquer embarcação entre portos nacionais e estrangeiros, nos limites da navegação interior, exceto moto aquática;</a:t>
            </a:r>
          </a:p>
          <a:p>
            <a:r>
              <a:rPr lang="pt-BR" sz="2000" dirty="0" smtClean="0"/>
              <a:t>Capitão-Amador - </a:t>
            </a:r>
            <a:r>
              <a:rPr lang="pt-BR" sz="1400" dirty="0" smtClean="0"/>
              <a:t>qualquer embarcação entre portos nacionais e estrangeiros, em qualquer área, exceto moto aquática.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8753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>
            <a:normAutofit/>
          </a:bodyPr>
          <a:lstStyle/>
          <a:p>
            <a:pPr algn="just"/>
            <a:r>
              <a:rPr lang="pt-BR" sz="2000" dirty="0" smtClean="0"/>
              <a:t>QUALQUER CONSTRUÇÃO SUJEITA À INSCRIÇÃO NA AUTORIDADE MARÍTIMA E SUSCETÍVEL DE SE LOCOMOVER NA ÁGUA, POR MEIOS PRÓPRIOS OU NÃO, TRANSPORTANDO PESSOAS OU CARGAS.</a:t>
            </a:r>
            <a:endParaRPr lang="pt-BR" sz="20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EMBARCAÇÕES</a:t>
            </a:r>
            <a:endParaRPr lang="pt-B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708919"/>
            <a:ext cx="1744786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708918"/>
            <a:ext cx="24669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81128"/>
            <a:ext cx="324036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146" y="4581128"/>
            <a:ext cx="2466975" cy="168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4582586"/>
            <a:ext cx="2466975" cy="1684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18"/>
            <a:ext cx="14097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48513"/>
            <a:ext cx="2448867" cy="170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723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1800" dirty="0" smtClean="0"/>
              <a:t>OS CONDUTORES DE DISPOSITIVOS FLUTUANTES E DE EMBARCAÇÕES MIÚDAS SEM PROPULSÃO MECÂNICA, UTILIZADOS PARA RECREIO E PRÁTICA DE ESPORTES, ESTÃO DISPENSADOS DA HABILITAÇÃO NÁUTICA.</a:t>
            </a:r>
            <a:endParaRPr lang="pt-BR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4194013" cy="3103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29000"/>
            <a:ext cx="3672409" cy="275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62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INSCRIÇÃO DA EMBARCAÇÃO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755576" y="2679192"/>
            <a:ext cx="3600400" cy="3054064"/>
          </a:xfrm>
        </p:spPr>
        <p:txBody>
          <a:bodyPr>
            <a:normAutofit/>
          </a:bodyPr>
          <a:lstStyle/>
          <a:p>
            <a:pPr algn="just"/>
            <a:r>
              <a:rPr lang="pt-BR" sz="2000" dirty="0" smtClean="0"/>
              <a:t>É o ato de cadastrar a embarcação na autoridade marítima competente (Capitanias, Delegacias ou Agências), pelo </a:t>
            </a:r>
            <a:r>
              <a:rPr lang="pt-BR" sz="2000" dirty="0"/>
              <a:t>proprietário ou por representante </a:t>
            </a:r>
            <a:r>
              <a:rPr lang="pt-BR" sz="2000" dirty="0" smtClean="0"/>
              <a:t>legal, para atribuição do nome e expedição do documento com número de inscrição. </a:t>
            </a:r>
            <a:endParaRPr lang="pt-BR" sz="20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pt-BR" sz="1400" dirty="0" smtClean="0"/>
              <a:t>INSCRIÇÃO E REGISTRO DE EMBARCAÇÃO: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1. TÍTULO DE INSCRIÇÃO DE EMBARCAÇÃO MIÚDA – TIEM –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COMPRIMENTO MENOR OU IGUAL A </a:t>
            </a:r>
            <a:r>
              <a:rPr lang="pt-BR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 METROS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2. TÍTULO DE INSCRIÇÃO DE EMBARCAÇÃO –TIE –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MÉDIO PORTE, MAIOR QUE 12 METROS E MENOR QUE </a:t>
            </a:r>
            <a:r>
              <a:rPr lang="pt-BR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 METROS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41343"/>
            <a:ext cx="2232248" cy="1638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762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RLESTA – DEFINIÇÕES</a:t>
            </a:r>
            <a:br>
              <a:rPr lang="pt-BR" dirty="0" smtClean="0"/>
            </a:br>
            <a:r>
              <a:rPr lang="pt-BR" sz="2700" dirty="0" smtClean="0"/>
              <a:t>DA </a:t>
            </a:r>
            <a:r>
              <a:rPr lang="pt-BR" sz="2700" dirty="0"/>
              <a:t>NAVEGAÇÃO</a:t>
            </a:r>
            <a:br>
              <a:rPr lang="pt-BR" sz="2700" dirty="0"/>
            </a:br>
            <a:endParaRPr lang="pt-BR" sz="27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1.MAR ABERTO </a:t>
            </a:r>
            <a:r>
              <a:rPr lang="pt-BR" b="1" dirty="0" smtClean="0"/>
              <a:t>– </a:t>
            </a:r>
            <a:r>
              <a:rPr lang="pt-BR" sz="1600" dirty="0" smtClean="0"/>
              <a:t>realizada em águas marítimas desabrigadas</a:t>
            </a:r>
          </a:p>
          <a:p>
            <a:r>
              <a:rPr lang="pt-BR" sz="1800" dirty="0" smtClean="0"/>
              <a:t>LONGO CURSO</a:t>
            </a:r>
          </a:p>
          <a:p>
            <a:r>
              <a:rPr lang="pt-BR" sz="1800" dirty="0" smtClean="0"/>
              <a:t>CABOTAGEM</a:t>
            </a:r>
          </a:p>
          <a:p>
            <a:r>
              <a:rPr lang="pt-BR" sz="1800" dirty="0" smtClean="0"/>
              <a:t>APOIO MARÍTIMO</a:t>
            </a:r>
          </a:p>
          <a:p>
            <a:r>
              <a:rPr lang="pt-BR" sz="1800" dirty="0" smtClean="0"/>
              <a:t>APOIO PORTUÁRIO</a:t>
            </a:r>
          </a:p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2.INTERIOR</a:t>
            </a:r>
            <a:r>
              <a:rPr lang="pt-BR" b="1" dirty="0" smtClean="0"/>
              <a:t> </a:t>
            </a:r>
            <a:r>
              <a:rPr lang="pt-BR" b="1" dirty="0"/>
              <a:t>- </a:t>
            </a:r>
            <a:r>
              <a:rPr lang="pt-BR" dirty="0"/>
              <a:t>realizada em hidrovias interior: rios, lagos, canais, lagoas, baias, angras, enseadas e áreas marítimas abrigadas.</a:t>
            </a:r>
            <a:endParaRPr lang="pt-BR" b="1" dirty="0"/>
          </a:p>
          <a:p>
            <a:endParaRPr lang="pt-BR" dirty="0" smtClean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4247328" cy="3447288"/>
          </a:xfrm>
        </p:spPr>
        <p:txBody>
          <a:bodyPr/>
          <a:lstStyle/>
          <a:p>
            <a:r>
              <a:rPr lang="pt-BR" sz="2000" dirty="0" smtClean="0"/>
              <a:t>Limites da navegação:</a:t>
            </a:r>
          </a:p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1. Interior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000" dirty="0" smtClean="0"/>
              <a:t>- </a:t>
            </a:r>
            <a:r>
              <a:rPr lang="pt-BR" sz="1600" dirty="0" smtClean="0"/>
              <a:t>podem navegar os Amadores habilitados nas categorias de: Veleiro, Motonauta e Arrais-Amador;</a:t>
            </a:r>
          </a:p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2. Costeira </a:t>
            </a:r>
            <a:r>
              <a:rPr lang="pt-BR" sz="2000" b="1" dirty="0" smtClean="0"/>
              <a:t>- </a:t>
            </a:r>
            <a:r>
              <a:rPr lang="pt-BR" sz="1600" dirty="0" smtClean="0"/>
              <a:t>podem navegar os Amadores habilitados na categoria de Mestre-Amador, até 20 milhas da costa;</a:t>
            </a:r>
          </a:p>
          <a:p>
            <a:r>
              <a:rPr lang="pt-BR" sz="1600" b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Oceânica </a:t>
            </a:r>
            <a:r>
              <a:rPr lang="pt-BR" sz="2000" b="1" dirty="0" smtClean="0"/>
              <a:t>- </a:t>
            </a:r>
            <a:r>
              <a:rPr lang="pt-BR" sz="1600" dirty="0" smtClean="0"/>
              <a:t>podem navegar os Amadores habilitados na categoria de Capitão-Amador, sem restrições de limite.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401910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780108"/>
          </a:xfrm>
        </p:spPr>
        <p:txBody>
          <a:bodyPr/>
          <a:lstStyle/>
          <a:p>
            <a:r>
              <a:rPr lang="pt-BR" dirty="0" smtClean="0"/>
              <a:t>INFRAÇÕES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312368"/>
          </a:xfrm>
        </p:spPr>
        <p:txBody>
          <a:bodyPr>
            <a:normAutofit/>
          </a:bodyPr>
          <a:lstStyle/>
          <a:p>
            <a:r>
              <a:rPr lang="pt-BR" dirty="0" smtClean="0"/>
              <a:t>QUADRO DE INFRAÇÕES </a:t>
            </a:r>
          </a:p>
          <a:p>
            <a:r>
              <a:rPr lang="pt-BR" dirty="0" smtClean="0"/>
              <a:t>AS INFRAÇÕES MAIS COMUNS E AS PENAS APLICADAS</a:t>
            </a:r>
          </a:p>
          <a:p>
            <a:r>
              <a:rPr lang="pt-BR" dirty="0" smtClean="0"/>
              <a:t>VALORES DAS MULTAS</a:t>
            </a:r>
          </a:p>
          <a:p>
            <a:r>
              <a:rPr lang="pt-BR" dirty="0" smtClean="0"/>
              <a:t>PERÍODO DE SUSPENSÃO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264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88721"/>
              </p:ext>
            </p:extLst>
          </p:nvPr>
        </p:nvGraphicFramePr>
        <p:xfrm>
          <a:off x="467544" y="260648"/>
          <a:ext cx="8280920" cy="618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4227"/>
                <a:gridCol w="4421491"/>
                <a:gridCol w="1199048"/>
                <a:gridCol w="1686154"/>
              </a:tblGrid>
              <a:tr h="360040">
                <a:tc>
                  <a:txBody>
                    <a:bodyPr/>
                    <a:lstStyle/>
                    <a:p>
                      <a:r>
                        <a:rPr lang="pt-BR" dirty="0" smtClean="0"/>
                        <a:t>GRUPO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INFRAÇÕES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SUSPENSÃO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MULTA</a:t>
                      </a:r>
                      <a:endParaRPr lang="pt-BR" dirty="0"/>
                    </a:p>
                  </a:txBody>
                  <a:tcPr/>
                </a:tc>
              </a:tr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1. Portar a habilitação desatualizada.</a:t>
                      </a:r>
                    </a:p>
                    <a:p>
                      <a:r>
                        <a:rPr lang="pt-BR" sz="1400" dirty="0" smtClean="0"/>
                        <a:t>2. Deixar de efetuar outras marcações previstas (refere-se</a:t>
                      </a:r>
                      <a:r>
                        <a:rPr lang="pt-BR" sz="1400" baseline="0" dirty="0" smtClean="0"/>
                        <a:t> a identificação visual da embarcação)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30 dias</a:t>
                      </a:r>
                    </a:p>
                    <a:p>
                      <a:r>
                        <a:rPr lang="pt-BR" sz="1400" dirty="0" smtClean="0"/>
                        <a:t>30 dias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 40,00 a 200,00</a:t>
                      </a:r>
                      <a:endParaRPr lang="pt-BR" sz="1400" dirty="0"/>
                    </a:p>
                  </a:txBody>
                  <a:tcPr/>
                </a:tc>
              </a:tr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B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 smtClean="0"/>
                        <a:t>3. Não portar a documentação relativa à habilitação.</a:t>
                      </a:r>
                    </a:p>
                    <a:p>
                      <a:pPr algn="l"/>
                      <a:r>
                        <a:rPr lang="pt-BR" sz="1400" dirty="0" smtClean="0"/>
                        <a:t>4. Luzes de navegação em desacordo com as normas.</a:t>
                      </a:r>
                    </a:p>
                    <a:p>
                      <a:pPr algn="l"/>
                      <a:r>
                        <a:rPr lang="pt-BR" sz="1400" dirty="0" smtClean="0"/>
                        <a:t>5. Equipamento de navegação defeituoso</a:t>
                      </a:r>
                      <a:r>
                        <a:rPr lang="pt-BR" sz="1400" baseline="0" dirty="0" smtClean="0"/>
                        <a:t> ou inoperante.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60 dias</a:t>
                      </a:r>
                    </a:p>
                    <a:p>
                      <a:r>
                        <a:rPr lang="pt-BR" sz="1400" dirty="0" smtClean="0"/>
                        <a:t>60 dias</a:t>
                      </a:r>
                    </a:p>
                    <a:p>
                      <a:r>
                        <a:rPr lang="pt-BR" sz="1400" dirty="0" smtClean="0"/>
                        <a:t>30 dias</a:t>
                      </a:r>
                    </a:p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/>
                </a:tc>
              </a:tr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6. Apresentar-se com a dotação incompleta.</a:t>
                      </a:r>
                    </a:p>
                    <a:p>
                      <a:r>
                        <a:rPr lang="pt-BR" sz="1400" dirty="0" smtClean="0"/>
                        <a:t>7.Apresentar-se com item ou equipamento da dotação inoperante, em mau estado ou vencido.</a:t>
                      </a:r>
                    </a:p>
                    <a:p>
                      <a:r>
                        <a:rPr lang="pt-BR" sz="1400" dirty="0" smtClean="0"/>
                        <a:t>8.Não portar o documento de inscrição ou registro da embarcação.</a:t>
                      </a:r>
                    </a:p>
                    <a:p>
                      <a:r>
                        <a:rPr lang="pt-BR" sz="1400" dirty="0" smtClean="0"/>
                        <a:t>9. Deixar de marcar no</a:t>
                      </a:r>
                      <a:r>
                        <a:rPr lang="pt-BR" sz="1400" baseline="0" dirty="0" smtClean="0"/>
                        <a:t> casco o nome da embarcação e o porto de inscrição.</a:t>
                      </a:r>
                    </a:p>
                    <a:p>
                      <a:r>
                        <a:rPr lang="pt-BR" sz="1400" baseline="0" dirty="0" smtClean="0"/>
                        <a:t>10. Não portar os certificados ou documentos equivalentes exigidos.</a:t>
                      </a:r>
                    </a:p>
                    <a:p>
                      <a:r>
                        <a:rPr lang="pt-BR" sz="1400" baseline="0" dirty="0" smtClean="0"/>
                        <a:t>11. Certificados ou documentos equivalentes com prazo de validade vencido.</a:t>
                      </a:r>
                    </a:p>
                    <a:p>
                      <a:r>
                        <a:rPr lang="pt-BR" sz="1400" baseline="0" dirty="0" smtClean="0"/>
                        <a:t>12. Navegar sem as luzes da embarcação.</a:t>
                      </a:r>
                    </a:p>
                    <a:p>
                      <a:r>
                        <a:rPr lang="pt-BR" sz="1400" baseline="0" dirty="0" smtClean="0"/>
                        <a:t>13. Apresentar-se com falta de equipamento de navegação exigido.</a:t>
                      </a:r>
                    </a:p>
                    <a:p>
                      <a:r>
                        <a:rPr lang="pt-BR" sz="1400" baseline="0" dirty="0" smtClean="0"/>
                        <a:t>14. Equipamentos de comunicações inoperantes ou funcionando precariamente.</a:t>
                      </a:r>
                    </a:p>
                    <a:p>
                      <a:r>
                        <a:rPr lang="pt-BR" sz="1400" baseline="0" dirty="0" smtClean="0"/>
                        <a:t>15. Equipamentos de combate e de proteção contra incêndios inoperantes ou funcionando precariamente.</a:t>
                      </a:r>
                    </a:p>
                    <a:p>
                      <a:r>
                        <a:rPr lang="pt-BR" sz="1400" baseline="0" dirty="0" smtClean="0"/>
                        <a:t>16. Velocidade superior à permitida.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30 dias</a:t>
                      </a:r>
                    </a:p>
                    <a:p>
                      <a:r>
                        <a:rPr lang="pt-BR" sz="1400" dirty="0" smtClean="0"/>
                        <a:t>30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30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30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30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30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*****</a:t>
                      </a:r>
                    </a:p>
                    <a:p>
                      <a:r>
                        <a:rPr lang="pt-BR" sz="1400" dirty="0" smtClean="0"/>
                        <a:t>60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30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60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30</a:t>
                      </a:r>
                      <a:r>
                        <a:rPr lang="pt-BR" sz="1400" baseline="0" dirty="0" smtClean="0"/>
                        <a:t> dias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 40,00 a 800,00</a:t>
                      </a:r>
                    </a:p>
                    <a:p>
                      <a:endParaRPr lang="pt-BR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34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Conteúd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859654"/>
              </p:ext>
            </p:extLst>
          </p:nvPr>
        </p:nvGraphicFramePr>
        <p:xfrm>
          <a:off x="467544" y="260648"/>
          <a:ext cx="8280920" cy="5934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4227"/>
                <a:gridCol w="4421491"/>
                <a:gridCol w="1157010"/>
                <a:gridCol w="1728192"/>
              </a:tblGrid>
              <a:tr h="360040">
                <a:tc>
                  <a:txBody>
                    <a:bodyPr/>
                    <a:lstStyle/>
                    <a:p>
                      <a:r>
                        <a:rPr lang="pt-BR" dirty="0" smtClean="0"/>
                        <a:t>GRUPO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INFRAÇÕES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SUSPENSÃO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MULTA</a:t>
                      </a:r>
                      <a:endParaRPr lang="pt-BR" dirty="0"/>
                    </a:p>
                  </a:txBody>
                  <a:tcPr/>
                </a:tc>
              </a:tr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17. Não possuir a documentação relativa à habilitação.</a:t>
                      </a:r>
                    </a:p>
                    <a:p>
                      <a:r>
                        <a:rPr lang="pt-BR" sz="1400" dirty="0" smtClean="0"/>
                        <a:t>18. Apresentar-se sem a dotação regulamentar de itens e equipamentos a bordo.</a:t>
                      </a:r>
                    </a:p>
                    <a:p>
                      <a:r>
                        <a:rPr lang="pt-BR" sz="1400" dirty="0" smtClean="0"/>
                        <a:t>19. Deixar de inscrever ou de registrar a embarcação.</a:t>
                      </a:r>
                    </a:p>
                    <a:p>
                      <a:r>
                        <a:rPr lang="pt-BR" sz="1400" dirty="0" smtClean="0"/>
                        <a:t>20. Não possuir qualquer certificado ou documento equivalente, pertinentes à embarcação.</a:t>
                      </a:r>
                    </a:p>
                    <a:p>
                      <a:r>
                        <a:rPr lang="pt-BR" sz="1400" dirty="0" smtClean="0"/>
                        <a:t>21. Trafegar em área reservada a banhistas ou exclusiva para determinado tipo de embarcação.</a:t>
                      </a:r>
                    </a:p>
                    <a:p>
                      <a:r>
                        <a:rPr lang="pt-BR" sz="1400" dirty="0" smtClean="0"/>
                        <a:t>22. Descumprir regra do RIPEAM.</a:t>
                      </a:r>
                    </a:p>
                    <a:p>
                      <a:r>
                        <a:rPr lang="pt-BR" sz="1400" dirty="0" smtClean="0"/>
                        <a:t>23. Causar danos a sinais náuticos.</a:t>
                      </a:r>
                    </a:p>
                    <a:p>
                      <a:r>
                        <a:rPr lang="pt-BR" sz="1400" dirty="0" smtClean="0"/>
                        <a:t>24. Descumprir as regras regionais</a:t>
                      </a:r>
                      <a:r>
                        <a:rPr lang="pt-BR" sz="1400" baseline="0" dirty="0" smtClean="0"/>
                        <a:t> sobre tráfego, estabelecidas pelo representante local da autoridade marítima.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*****</a:t>
                      </a:r>
                    </a:p>
                    <a:p>
                      <a:r>
                        <a:rPr lang="pt-BR" sz="1400" dirty="0" smtClean="0"/>
                        <a:t>60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*****</a:t>
                      </a:r>
                    </a:p>
                    <a:p>
                      <a:r>
                        <a:rPr lang="pt-BR" sz="1400" dirty="0" smtClean="0"/>
                        <a:t>60 dias</a:t>
                      </a:r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60</a:t>
                      </a:r>
                      <a:r>
                        <a:rPr lang="pt-BR" sz="1400" baseline="0" dirty="0" smtClean="0"/>
                        <a:t> dias</a:t>
                      </a:r>
                    </a:p>
                    <a:p>
                      <a:endParaRPr lang="pt-BR" sz="1400" baseline="0" dirty="0" smtClean="0"/>
                    </a:p>
                    <a:p>
                      <a:r>
                        <a:rPr lang="pt-BR" sz="1400" baseline="0" dirty="0" smtClean="0"/>
                        <a:t>60 dias</a:t>
                      </a:r>
                    </a:p>
                    <a:p>
                      <a:r>
                        <a:rPr lang="pt-BR" sz="1400" baseline="0" dirty="0" smtClean="0"/>
                        <a:t>60 dias</a:t>
                      </a:r>
                    </a:p>
                    <a:p>
                      <a:r>
                        <a:rPr lang="pt-BR" sz="1400" dirty="0" smtClean="0"/>
                        <a:t>60 dias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 40,00 a 1.600,00</a:t>
                      </a:r>
                      <a:endParaRPr lang="pt-BR" sz="1400" dirty="0"/>
                    </a:p>
                  </a:txBody>
                  <a:tcPr/>
                </a:tc>
              </a:tr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 smtClean="0"/>
                        <a:t>25. Conduzir embarcação</a:t>
                      </a:r>
                      <a:r>
                        <a:rPr lang="pt-BR" sz="1400" baseline="0" dirty="0" smtClean="0"/>
                        <a:t> sem habilitação.</a:t>
                      </a:r>
                    </a:p>
                    <a:p>
                      <a:pPr algn="l"/>
                      <a:r>
                        <a:rPr lang="pt-BR" sz="1400" baseline="0" dirty="0" smtClean="0"/>
                        <a:t>26. Efetuar alterações ou modificações nas características da embarcação em desacordo com as normas.</a:t>
                      </a:r>
                    </a:p>
                    <a:p>
                      <a:pPr algn="l"/>
                      <a:r>
                        <a:rPr lang="pt-BR" sz="1400" baseline="0" dirty="0" smtClean="0"/>
                        <a:t>27. Descumprir qualquer outra regra referente às normas de transporte previstas.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*****</a:t>
                      </a:r>
                    </a:p>
                    <a:p>
                      <a:r>
                        <a:rPr lang="pt-BR" sz="1400" dirty="0" smtClean="0"/>
                        <a:t>*****</a:t>
                      </a:r>
                    </a:p>
                    <a:p>
                      <a:endParaRPr lang="pt-BR" sz="1400" dirty="0" smtClean="0"/>
                    </a:p>
                    <a:p>
                      <a:endParaRPr lang="pt-BR" sz="1400" dirty="0" smtClean="0"/>
                    </a:p>
                    <a:p>
                      <a:r>
                        <a:rPr lang="pt-BR" sz="1400" dirty="0" smtClean="0"/>
                        <a:t>30 dias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 40,00 a 2.200,00</a:t>
                      </a:r>
                      <a:endParaRPr lang="pt-BR" sz="1400" dirty="0"/>
                    </a:p>
                  </a:txBody>
                  <a:tcPr/>
                </a:tc>
              </a:tr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F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28. Transportar</a:t>
                      </a:r>
                      <a:r>
                        <a:rPr lang="pt-BR" sz="1400" baseline="0" dirty="0" smtClean="0"/>
                        <a:t> carga perigosa ou carga no convés em desacordo com normas.</a:t>
                      </a:r>
                    </a:p>
                    <a:p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30 dias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 80,00 a 2.800,00</a:t>
                      </a:r>
                      <a:endParaRPr lang="pt-BR" sz="1400" dirty="0"/>
                    </a:p>
                  </a:txBody>
                  <a:tcPr/>
                </a:tc>
              </a:tr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G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29. Transportar excesso de carga ou passageiros, ou exceder lotação autorizada.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60,00 dias</a:t>
                      </a:r>
                      <a:endParaRPr lang="pt-B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 80,00 a 3.200,00</a:t>
                      </a:r>
                      <a:endParaRPr lang="pt-BR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19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51521" y="1484784"/>
            <a:ext cx="8640960" cy="4824536"/>
          </a:xfrm>
        </p:spPr>
        <p:txBody>
          <a:bodyPr>
            <a:normAutofit lnSpcReduction="10000"/>
          </a:bodyPr>
          <a:lstStyle/>
          <a:p>
            <a:r>
              <a:rPr lang="pt-BR" b="1" dirty="0"/>
              <a:t>Suspensão e Apreensão da Habilitação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A </a:t>
            </a:r>
            <a:r>
              <a:rPr lang="pt-BR" dirty="0"/>
              <a:t>Carteira de Habilitação do Amador (CHA) poderá ser suspensa ou apreendida, pelo prazo máximo de até </a:t>
            </a:r>
            <a:r>
              <a:rPr lang="pt-BR" b="1" i="1" dirty="0"/>
              <a:t>120 dias</a:t>
            </a:r>
            <a:r>
              <a:rPr lang="pt-BR" dirty="0"/>
              <a:t>, sempre que o amador:</a:t>
            </a:r>
          </a:p>
          <a:p>
            <a:r>
              <a:rPr lang="pt-BR" dirty="0" smtClean="0"/>
              <a:t>Entregar </a:t>
            </a:r>
            <a:r>
              <a:rPr lang="pt-BR" dirty="0"/>
              <a:t>a condução da embarcação à pessoa não habilitada;</a:t>
            </a:r>
          </a:p>
          <a:p>
            <a:r>
              <a:rPr lang="pt-BR" dirty="0" smtClean="0"/>
              <a:t>Conduzir </a:t>
            </a:r>
            <a:r>
              <a:rPr lang="pt-BR" dirty="0"/>
              <a:t>a embarcação em estado de embriaguez alcoólica ou sob efeito de substância tóxica de qualquer natureza;</a:t>
            </a:r>
          </a:p>
          <a:p>
            <a:r>
              <a:rPr lang="pt-BR" dirty="0" smtClean="0"/>
              <a:t>Utilizar </a:t>
            </a:r>
            <a:r>
              <a:rPr lang="pt-BR" dirty="0"/>
              <a:t>a embarcação de esporte e/ou recreio, em atividades comerciais, para transporte de passageiros ou carga; e</a:t>
            </a:r>
          </a:p>
          <a:p>
            <a:r>
              <a:rPr lang="pt-BR" dirty="0" smtClean="0"/>
              <a:t>Utilizar </a:t>
            </a:r>
            <a:r>
              <a:rPr lang="pt-BR" dirty="0"/>
              <a:t>a embarcação para prática de crime.  </a:t>
            </a:r>
            <a:endParaRPr lang="pt-BR" dirty="0" smtClean="0"/>
          </a:p>
          <a:p>
            <a:r>
              <a:rPr lang="pt-BR" dirty="0" smtClean="0"/>
              <a:t>Lembrando </a:t>
            </a:r>
            <a:r>
              <a:rPr lang="pt-BR" dirty="0"/>
              <a:t>que, de maneira geral, a pena de suspensão </a:t>
            </a:r>
            <a:r>
              <a:rPr lang="pt-BR" dirty="0" smtClean="0"/>
              <a:t>da </a:t>
            </a:r>
            <a:r>
              <a:rPr lang="pt-BR" dirty="0"/>
              <a:t>habilitação não poderá ser superior a </a:t>
            </a:r>
            <a:r>
              <a:rPr lang="pt-BR" b="1" dirty="0"/>
              <a:t>12 meses</a:t>
            </a:r>
            <a:r>
              <a:rPr lang="pt-BR" dirty="0" smtClean="0"/>
              <a:t>.</a:t>
            </a:r>
            <a:endParaRPr lang="pt-BR" dirty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DAS INFRAÇÕES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355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51521" y="2276872"/>
            <a:ext cx="8640960" cy="3849291"/>
          </a:xfrm>
        </p:spPr>
        <p:txBody>
          <a:bodyPr>
            <a:normAutofit/>
          </a:bodyPr>
          <a:lstStyle/>
          <a:p>
            <a:pPr algn="just"/>
            <a:r>
              <a:rPr lang="pt-BR" sz="3200" b="1" dirty="0"/>
              <a:t>Cancelamento da Habilitação</a:t>
            </a:r>
            <a:endParaRPr lang="pt-BR" sz="3200" dirty="0"/>
          </a:p>
          <a:p>
            <a:pPr marL="0" indent="0" algn="just">
              <a:buNone/>
            </a:pPr>
            <a:r>
              <a:rPr lang="pt-BR" sz="3200" dirty="0" smtClean="0"/>
              <a:t>O </a:t>
            </a:r>
            <a:r>
              <a:rPr lang="pt-BR" sz="3200" dirty="0"/>
              <a:t>amador terá sua Carteira cancelada, quando:</a:t>
            </a:r>
          </a:p>
          <a:p>
            <a:pPr algn="just"/>
            <a:r>
              <a:rPr lang="pt-BR" sz="3200" dirty="0" smtClean="0"/>
              <a:t>Conduzir </a:t>
            </a:r>
            <a:r>
              <a:rPr lang="pt-BR" sz="3200" dirty="0"/>
              <a:t>embarcação com Carteira de Habilitação suspensa; e</a:t>
            </a:r>
          </a:p>
          <a:p>
            <a:pPr algn="just"/>
            <a:r>
              <a:rPr lang="pt-BR" sz="3200" dirty="0" smtClean="0"/>
              <a:t>Reincidir </a:t>
            </a:r>
            <a:r>
              <a:rPr lang="pt-BR" sz="3200" dirty="0"/>
              <a:t>em faltas discriminadas no item anterior.</a:t>
            </a:r>
          </a:p>
          <a:p>
            <a:pPr algn="just"/>
            <a:endParaRPr lang="pt-BR" sz="32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/>
            </a:r>
            <a:br>
              <a:rPr lang="pt-BR" b="1" dirty="0"/>
            </a:br>
            <a:r>
              <a:rPr lang="pt-BR" b="1" dirty="0" smtClean="0"/>
              <a:t>DAS INFRAÇÕES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716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I </a:t>
            </a:r>
            <a:r>
              <a:rPr lang="pt-BR" b="1" dirty="0"/>
              <a:t>- </a:t>
            </a:r>
            <a:r>
              <a:rPr lang="pt-BR" dirty="0"/>
              <a:t>o tripulante;</a:t>
            </a:r>
          </a:p>
          <a:p>
            <a:pPr marL="0" indent="0">
              <a:buNone/>
            </a:pPr>
            <a:r>
              <a:rPr lang="pt-BR" dirty="0"/>
              <a:t>II - o proprietário, armador ou preposto da embarcação;</a:t>
            </a:r>
          </a:p>
          <a:p>
            <a:pPr marL="0" indent="0">
              <a:buNone/>
            </a:pPr>
            <a:r>
              <a:rPr lang="pt-BR" dirty="0"/>
              <a:t>III </a:t>
            </a:r>
            <a:r>
              <a:rPr lang="pt-BR" b="1" dirty="0"/>
              <a:t>- </a:t>
            </a:r>
            <a:r>
              <a:rPr lang="pt-BR" dirty="0"/>
              <a:t>a pessoa física ou jurídica que construir ou alterar as características da embarcação;</a:t>
            </a:r>
          </a:p>
          <a:p>
            <a:pPr marL="0" indent="0">
              <a:buNone/>
            </a:pPr>
            <a:r>
              <a:rPr lang="pt-BR" dirty="0"/>
              <a:t>IV - o construtor ou proprietário de obra sob, sobre ou às margens das águas;</a:t>
            </a:r>
          </a:p>
          <a:p>
            <a:pPr marL="0" indent="0">
              <a:buNone/>
            </a:pPr>
            <a:r>
              <a:rPr lang="pt-BR" dirty="0" smtClean="0"/>
              <a:t>V </a:t>
            </a:r>
            <a:r>
              <a:rPr lang="pt-BR" b="1" dirty="0"/>
              <a:t>- </a:t>
            </a:r>
            <a:r>
              <a:rPr lang="pt-BR" dirty="0"/>
              <a:t>o pesquisador, explorador ou proprietário de jazida mineral sob, sobre ou às margens das águas;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VI </a:t>
            </a:r>
            <a:r>
              <a:rPr lang="pt-BR" b="1" dirty="0"/>
              <a:t>- </a:t>
            </a:r>
            <a:r>
              <a:rPr lang="pt-BR" dirty="0"/>
              <a:t>o prático; e</a:t>
            </a:r>
          </a:p>
          <a:p>
            <a:pPr marL="0" indent="0">
              <a:buNone/>
            </a:pPr>
            <a:r>
              <a:rPr lang="pt-BR" dirty="0"/>
              <a:t>VII </a:t>
            </a:r>
            <a:r>
              <a:rPr lang="pt-BR" b="1" dirty="0"/>
              <a:t>- </a:t>
            </a:r>
            <a:r>
              <a:rPr lang="pt-BR" dirty="0"/>
              <a:t>o agente de manobra e docagem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800" b="1" dirty="0"/>
              <a:t>§ 3º Para efeito deste Regulamento o autor material da infração poderá ser:</a:t>
            </a:r>
            <a:br>
              <a:rPr lang="pt-BR" sz="2800" b="1" dirty="0"/>
            </a:b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21699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dirty="0"/>
              <a:t>- </a:t>
            </a:r>
            <a:r>
              <a:rPr lang="pt-BR" dirty="0" smtClean="0"/>
              <a:t>Quando:</a:t>
            </a:r>
          </a:p>
          <a:p>
            <a:r>
              <a:rPr lang="pt-BR" dirty="0" smtClean="0"/>
              <a:t>-Navegar em </a:t>
            </a:r>
            <a:r>
              <a:rPr lang="pt-BR" dirty="0"/>
              <a:t>área para a qual não foi classificada;</a:t>
            </a:r>
          </a:p>
          <a:p>
            <a:r>
              <a:rPr lang="pt-BR" dirty="0"/>
              <a:t>-conduzida por pessoa não habilitada;</a:t>
            </a:r>
          </a:p>
          <a:p>
            <a:r>
              <a:rPr lang="pt-BR" dirty="0"/>
              <a:t>-</a:t>
            </a:r>
            <a:r>
              <a:rPr lang="pt-BR" dirty="0" smtClean="0"/>
              <a:t>trafegar </a:t>
            </a:r>
            <a:r>
              <a:rPr lang="pt-BR" dirty="0"/>
              <a:t>sem o documento de inscrição (TIE ou TIEM);</a:t>
            </a:r>
          </a:p>
          <a:p>
            <a:r>
              <a:rPr lang="pt-BR" dirty="0" smtClean="0"/>
              <a:t>-for </a:t>
            </a:r>
            <a:r>
              <a:rPr lang="pt-BR" dirty="0"/>
              <a:t>utilizada para a prática de crime;</a:t>
            </a:r>
          </a:p>
          <a:p>
            <a:r>
              <a:rPr lang="pt-BR" dirty="0"/>
              <a:t>-</a:t>
            </a:r>
            <a:r>
              <a:rPr lang="pt-BR" dirty="0" smtClean="0"/>
              <a:t>trafegar </a:t>
            </a:r>
            <a:r>
              <a:rPr lang="pt-BR" dirty="0"/>
              <a:t>sem as luzes e marcas previstas no RIPEAM;</a:t>
            </a:r>
          </a:p>
          <a:p>
            <a:r>
              <a:rPr lang="pt-BR" dirty="0"/>
              <a:t>-</a:t>
            </a:r>
            <a:r>
              <a:rPr lang="pt-BR" dirty="0" smtClean="0"/>
              <a:t>trafegar </a:t>
            </a:r>
            <a:r>
              <a:rPr lang="pt-BR" dirty="0"/>
              <a:t>em péssimo estado de conservação;</a:t>
            </a:r>
          </a:p>
          <a:p>
            <a:r>
              <a:rPr lang="pt-BR" dirty="0" smtClean="0"/>
              <a:t>-não observar determinação </a:t>
            </a:r>
            <a:r>
              <a:rPr lang="pt-BR" dirty="0"/>
              <a:t>para interromper a singradura;</a:t>
            </a:r>
          </a:p>
          <a:p>
            <a:r>
              <a:rPr lang="pt-BR" dirty="0"/>
              <a:t>-</a:t>
            </a:r>
            <a:r>
              <a:rPr lang="pt-BR" dirty="0" smtClean="0"/>
              <a:t>violar o </a:t>
            </a:r>
            <a:r>
              <a:rPr lang="pt-BR" dirty="0"/>
              <a:t>lacre da Capitania, Delegacia ou Agência;</a:t>
            </a:r>
          </a:p>
          <a:p>
            <a:r>
              <a:rPr lang="pt-BR" dirty="0"/>
              <a:t>-for utilizada comercialmente;</a:t>
            </a:r>
          </a:p>
          <a:p>
            <a:r>
              <a:rPr lang="pt-BR" dirty="0"/>
              <a:t>-descumprir restrições das áreas seletivas para a navegação;</a:t>
            </a:r>
          </a:p>
          <a:p>
            <a:r>
              <a:rPr lang="pt-BR" dirty="0"/>
              <a:t>-Trafegar em áreas de segurança;</a:t>
            </a:r>
          </a:p>
          <a:p>
            <a:r>
              <a:rPr lang="pt-BR" dirty="0"/>
              <a:t>-conduzida por pessoa em estado de embriaguez ou sob o efeito de substância tóxica de qualquer natureza.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APREENSÃO DA EMBARCAÇÃO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91348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Motos Aquáticas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76655" y="1772816"/>
            <a:ext cx="3822192" cy="4353664"/>
          </a:xfrm>
        </p:spPr>
        <p:txBody>
          <a:bodyPr>
            <a:normAutofit fontScale="70000" lnSpcReduction="20000"/>
          </a:bodyPr>
          <a:lstStyle/>
          <a:p>
            <a:r>
              <a:rPr lang="pt-BR" sz="3800" b="1" dirty="0" smtClean="0"/>
              <a:t>Proibições:</a:t>
            </a:r>
          </a:p>
          <a:p>
            <a:pPr lvl="0"/>
            <a:r>
              <a:rPr lang="pt-BR" dirty="0"/>
              <a:t>O uso para reboque; exceto as motos aquáticas a partir de três lugares e as empregadas no serviço de salvamento da vida humana e em esportes aquáticos do tipo tow-in surf ;</a:t>
            </a:r>
          </a:p>
          <a:p>
            <a:pPr lvl="0"/>
            <a:r>
              <a:rPr lang="pt-BR" dirty="0"/>
              <a:t>Conduzir passageiro na </a:t>
            </a:r>
            <a:r>
              <a:rPr lang="pt-BR" dirty="0" smtClean="0"/>
              <a:t>frente;</a:t>
            </a:r>
            <a:endParaRPr lang="pt-BR" dirty="0"/>
          </a:p>
          <a:p>
            <a:pPr lvl="0"/>
            <a:r>
              <a:rPr lang="pt-BR" dirty="0"/>
              <a:t>Uso à noite </a:t>
            </a:r>
            <a:r>
              <a:rPr lang="pt-BR" dirty="0" smtClean="0"/>
              <a:t>;</a:t>
            </a:r>
            <a:endParaRPr lang="pt-BR" dirty="0"/>
          </a:p>
          <a:p>
            <a:pPr lvl="0"/>
            <a:r>
              <a:rPr lang="pt-BR" dirty="0"/>
              <a:t>Trafegar em áreas de segurança e em locais interditados à navegação;</a:t>
            </a:r>
          </a:p>
          <a:p>
            <a:pPr lvl="0"/>
            <a:r>
              <a:rPr lang="pt-BR" dirty="0"/>
              <a:t>Navegar em velocidade superior à permitida para uma determinada área; </a:t>
            </a:r>
          </a:p>
          <a:p>
            <a:pPr lvl="0"/>
            <a:r>
              <a:rPr lang="pt-BR" dirty="0"/>
              <a:t>Trafegar a menos de 200 metros de praias com incidência de banhistas. </a:t>
            </a:r>
          </a:p>
          <a:p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4"/>
          </p:nvPr>
        </p:nvSpPr>
        <p:spPr>
          <a:xfrm>
            <a:off x="4645152" y="1700808"/>
            <a:ext cx="3822192" cy="4425672"/>
          </a:xfrm>
        </p:spPr>
        <p:txBody>
          <a:bodyPr>
            <a:normAutofit fontScale="70000" lnSpcReduction="20000"/>
          </a:bodyPr>
          <a:lstStyle/>
          <a:p>
            <a:r>
              <a:rPr lang="pt-BR" sz="3800" b="1" dirty="0" smtClean="0"/>
              <a:t>Obrigações:</a:t>
            </a:r>
          </a:p>
          <a:p>
            <a:pPr lvl="0"/>
            <a:r>
              <a:rPr lang="pt-BR" dirty="0"/>
              <a:t>Ser habilitado pela Marinha do Brasil na categoria de Motonauta;</a:t>
            </a:r>
          </a:p>
          <a:p>
            <a:pPr lvl="0"/>
            <a:r>
              <a:rPr lang="pt-BR" dirty="0"/>
              <a:t>Ter a moto aquática inscrita em qualquer Capitania, Delegacia ou Agência;</a:t>
            </a:r>
          </a:p>
          <a:p>
            <a:pPr lvl="0"/>
            <a:r>
              <a:rPr lang="pt-BR" dirty="0"/>
              <a:t>Uso do colete salva-vidas classe V, II ou III, homologadas pela DPC, para todos os ocupantes do veículo;</a:t>
            </a:r>
          </a:p>
          <a:p>
            <a:pPr lvl="0"/>
            <a:r>
              <a:rPr lang="pt-BR" dirty="0"/>
              <a:t>Prender a chave de segurança ao pulso, colete salva-vidas ou qualquer parte do condutor; </a:t>
            </a:r>
          </a:p>
          <a:p>
            <a:pPr lvl="0"/>
            <a:r>
              <a:rPr lang="pt-BR" dirty="0"/>
              <a:t>Conhecer e respeitar as áreas de segurança previstas na </a:t>
            </a:r>
            <a:r>
              <a:rPr lang="pt-BR" dirty="0" smtClean="0"/>
              <a:t>NORMAM-03/DPC.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518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351</TotalTime>
  <Words>1288</Words>
  <Application>Microsoft Office PowerPoint</Application>
  <PresentationFormat>Apresentação na tela (4:3)</PresentationFormat>
  <Paragraphs>194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Forma de Onda</vt:lpstr>
      <vt:lpstr>Apresentação do PowerPoint</vt:lpstr>
      <vt:lpstr>UNIDADE 1</vt:lpstr>
      <vt:lpstr>LEGISLAÇÃO NÁUTICA</vt:lpstr>
      <vt:lpstr>LESTA - DEFINIÇÕES</vt:lpstr>
      <vt:lpstr>EMBARCAÇÕES</vt:lpstr>
      <vt:lpstr>OS CONDUTORES DE DISPOSITIVOS FLUTUANTES E DE EMBARCAÇÕES MIÚDAS SEM PROPULSÃO MECÂNICA, UTILIZADOS PARA RECREIO E PRÁTICA DE ESPORTES, ESTÃO DISPENSADOS DA HABILITAÇÃO NÁUTICA.</vt:lpstr>
      <vt:lpstr>INSCRIÇÃO DA EMBARCAÇÃO</vt:lpstr>
      <vt:lpstr>RLESTA – DEFINIÇÕES DA NAVEGAÇÃO </vt:lpstr>
      <vt:lpstr>INFRAÇÕES</vt:lpstr>
      <vt:lpstr>Apresentação do PowerPoint</vt:lpstr>
      <vt:lpstr>Apresentação do PowerPoint</vt:lpstr>
      <vt:lpstr>DAS INFRAÇÕES</vt:lpstr>
      <vt:lpstr> DAS INFRAÇÕES</vt:lpstr>
      <vt:lpstr>§ 3º Para efeito deste Regulamento o autor material da infração poderá ser: </vt:lpstr>
      <vt:lpstr>APREENSÃO DA EMBARCAÇÃO</vt:lpstr>
      <vt:lpstr>Motos Aquáticas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</dc:creator>
  <cp:lastModifiedBy>AD</cp:lastModifiedBy>
  <cp:revision>33</cp:revision>
  <dcterms:created xsi:type="dcterms:W3CDTF">2014-05-16T00:16:04Z</dcterms:created>
  <dcterms:modified xsi:type="dcterms:W3CDTF">2014-05-22T00:49:35Z</dcterms:modified>
</cp:coreProperties>
</file>