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7" r:id="rId2"/>
    <p:sldId id="258" r:id="rId3"/>
    <p:sldId id="274" r:id="rId4"/>
    <p:sldId id="275" r:id="rId5"/>
    <p:sldId id="276" r:id="rId6"/>
    <p:sldId id="277" r:id="rId7"/>
    <p:sldId id="278" r:id="rId8"/>
    <p:sldId id="279" r:id="rId9"/>
    <p:sldId id="280" r:id="rId10"/>
    <p:sldId id="261" r:id="rId11"/>
    <p:sldId id="263" r:id="rId1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2" autoAdjust="0"/>
  </p:normalViewPr>
  <p:slideViewPr>
    <p:cSldViewPr>
      <p:cViewPr varScale="1">
        <p:scale>
          <a:sx n="70" d="100"/>
          <a:sy n="70" d="100"/>
        </p:scale>
        <p:origin x="-516" y="-90"/>
      </p:cViewPr>
      <p:guideLst>
        <p:guide orient="horz" pos="2160"/>
        <p:guide pos="2880"/>
      </p:guideLst>
    </p:cSldViewPr>
  </p:slideViewPr>
  <p:outlineViewPr>
    <p:cViewPr>
      <p:scale>
        <a:sx n="33" d="100"/>
        <a:sy n="33" d="100"/>
      </p:scale>
      <p:origin x="48" y="160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pt-BR" smtClean="0"/>
              <a:t>Clique para editar o título mestre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3CCBCE62-38B6-4AA3-9223-D46B2DF42765}" type="datetimeFigureOut">
              <a:rPr lang="pt-BR" smtClean="0"/>
              <a:t>27/07/2014</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B7D7AC60-9059-43D7-A2F2-9EA8508A04B6}" type="slidenum">
              <a:rPr lang="pt-BR" smtClean="0"/>
              <a:t>‹nº›</a:t>
            </a:fld>
            <a:endParaRPr lang="pt-B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p>
            <a:fld id="{3CCBCE62-38B6-4AA3-9223-D46B2DF42765}" type="datetimeFigureOut">
              <a:rPr lang="pt-BR" smtClean="0"/>
              <a:t>27/07/2014</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B7D7AC60-9059-43D7-A2F2-9EA8508A04B6}" type="slidenum">
              <a:rPr lang="pt-BR" smtClean="0"/>
              <a:t>‹nº›</a:t>
            </a:fld>
            <a:endParaRPr lang="pt-BR" dirty="0"/>
          </a:p>
        </p:txBody>
      </p:sp>
      <p:sp>
        <p:nvSpPr>
          <p:cNvPr id="7" name="Title 6"/>
          <p:cNvSpPr>
            <a:spLocks noGrp="1"/>
          </p:cNvSpPr>
          <p:nvPr>
            <p:ph type="title"/>
          </p:nvPr>
        </p:nvSpPr>
        <p:spPr/>
        <p:txBody>
          <a:bodyPr/>
          <a:lstStyle/>
          <a:p>
            <a:r>
              <a:rPr lang="pt-BR" smtClean="0"/>
              <a:t>Clique para editar o título mestre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3CCBCE62-38B6-4AA3-9223-D46B2DF42765}" type="datetimeFigureOut">
              <a:rPr lang="pt-BR" smtClean="0"/>
              <a:t>27/07/2014</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B7D7AC60-9059-43D7-A2F2-9EA8508A04B6}" type="slidenum">
              <a:rPr lang="pt-BR" smtClean="0"/>
              <a:t>‹nº›</a:t>
            </a:fld>
            <a:endParaRPr lang="pt-B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5" name="Date Placeholder 4"/>
          <p:cNvSpPr>
            <a:spLocks noGrp="1"/>
          </p:cNvSpPr>
          <p:nvPr>
            <p:ph type="dt" sz="half" idx="10"/>
          </p:nvPr>
        </p:nvSpPr>
        <p:spPr/>
        <p:txBody>
          <a:bodyPr/>
          <a:lstStyle/>
          <a:p>
            <a:fld id="{3CCBCE62-38B6-4AA3-9223-D46B2DF42765}" type="datetimeFigureOut">
              <a:rPr lang="pt-BR" smtClean="0"/>
              <a:t>27/07/2014</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B7D7AC60-9059-43D7-A2F2-9EA8508A04B6}" type="slidenum">
              <a:rPr lang="pt-BR" smtClean="0"/>
              <a:t>‹nº›</a:t>
            </a:fld>
            <a:endParaRPr lang="pt-BR" dirty="0"/>
          </a:p>
        </p:txBody>
      </p:sp>
      <p:sp>
        <p:nvSpPr>
          <p:cNvPr id="9" name="Content Placeholder 8"/>
          <p:cNvSpPr>
            <a:spLocks noGrp="1"/>
          </p:cNvSpPr>
          <p:nvPr>
            <p:ph sz="quarter" idx="13"/>
          </p:nvPr>
        </p:nvSpPr>
        <p:spPr>
          <a:xfrm>
            <a:off x="676655" y="2679192"/>
            <a:ext cx="3822192" cy="34472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3CCBCE62-38B6-4AA3-9223-D46B2DF42765}" type="datetimeFigureOut">
              <a:rPr lang="pt-BR" smtClean="0"/>
              <a:t>27/07/2014</a:t>
            </a:fld>
            <a:endParaRPr lang="pt-BR" dirty="0"/>
          </a:p>
        </p:txBody>
      </p:sp>
      <p:sp>
        <p:nvSpPr>
          <p:cNvPr id="8" name="Footer Placeholder 7"/>
          <p:cNvSpPr>
            <a:spLocks noGrp="1"/>
          </p:cNvSpPr>
          <p:nvPr>
            <p:ph type="ftr" sz="quarter" idx="11"/>
          </p:nvPr>
        </p:nvSpPr>
        <p:spPr/>
        <p:txBody>
          <a:bodyPr/>
          <a:lstStyle/>
          <a:p>
            <a:endParaRPr lang="pt-BR" dirty="0"/>
          </a:p>
        </p:txBody>
      </p:sp>
      <p:sp>
        <p:nvSpPr>
          <p:cNvPr id="9" name="Slide Number Placeholder 8"/>
          <p:cNvSpPr>
            <a:spLocks noGrp="1"/>
          </p:cNvSpPr>
          <p:nvPr>
            <p:ph type="sldNum" sz="quarter" idx="12"/>
          </p:nvPr>
        </p:nvSpPr>
        <p:spPr/>
        <p:txBody>
          <a:bodyPr/>
          <a:lstStyle/>
          <a:p>
            <a:fld id="{B7D7AC60-9059-43D7-A2F2-9EA8508A04B6}" type="slidenum">
              <a:rPr lang="pt-BR" smtClean="0"/>
              <a:t>‹nº›</a:t>
            </a:fld>
            <a:endParaRPr lang="pt-B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Date Placeholder 2"/>
          <p:cNvSpPr>
            <a:spLocks noGrp="1"/>
          </p:cNvSpPr>
          <p:nvPr>
            <p:ph type="dt" sz="half" idx="10"/>
          </p:nvPr>
        </p:nvSpPr>
        <p:spPr/>
        <p:txBody>
          <a:bodyPr/>
          <a:lstStyle/>
          <a:p>
            <a:fld id="{3CCBCE62-38B6-4AA3-9223-D46B2DF42765}" type="datetimeFigureOut">
              <a:rPr lang="pt-BR" smtClean="0"/>
              <a:t>27/07/2014</a:t>
            </a:fld>
            <a:endParaRPr lang="pt-BR" dirty="0"/>
          </a:p>
        </p:txBody>
      </p:sp>
      <p:sp>
        <p:nvSpPr>
          <p:cNvPr id="4" name="Footer Placeholder 3"/>
          <p:cNvSpPr>
            <a:spLocks noGrp="1"/>
          </p:cNvSpPr>
          <p:nvPr>
            <p:ph type="ftr" sz="quarter" idx="11"/>
          </p:nvPr>
        </p:nvSpPr>
        <p:spPr/>
        <p:txBody>
          <a:bodyPr/>
          <a:lstStyle/>
          <a:p>
            <a:endParaRPr lang="pt-BR" dirty="0"/>
          </a:p>
        </p:txBody>
      </p:sp>
      <p:sp>
        <p:nvSpPr>
          <p:cNvPr id="5" name="Slide Number Placeholder 4"/>
          <p:cNvSpPr>
            <a:spLocks noGrp="1"/>
          </p:cNvSpPr>
          <p:nvPr>
            <p:ph type="sldNum" sz="quarter" idx="12"/>
          </p:nvPr>
        </p:nvSpPr>
        <p:spPr/>
        <p:txBody>
          <a:bodyPr/>
          <a:lstStyle/>
          <a:p>
            <a:fld id="{B7D7AC60-9059-43D7-A2F2-9EA8508A04B6}" type="slidenum">
              <a:rPr lang="pt-BR" smtClean="0"/>
              <a:t>‹nº›</a:t>
            </a:fld>
            <a:endParaRPr lang="pt-B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3CCBCE62-38B6-4AA3-9223-D46B2DF42765}" type="datetimeFigureOut">
              <a:rPr lang="pt-BR" smtClean="0"/>
              <a:t>27/07/2014</a:t>
            </a:fld>
            <a:endParaRPr lang="pt-BR" dirty="0"/>
          </a:p>
        </p:txBody>
      </p:sp>
      <p:sp>
        <p:nvSpPr>
          <p:cNvPr id="3" name="Footer Placeholder 2"/>
          <p:cNvSpPr>
            <a:spLocks noGrp="1"/>
          </p:cNvSpPr>
          <p:nvPr>
            <p:ph type="ftr" sz="quarter" idx="11"/>
          </p:nvPr>
        </p:nvSpPr>
        <p:spPr/>
        <p:txBody>
          <a:bodyPr/>
          <a:lstStyle/>
          <a:p>
            <a:endParaRPr lang="pt-BR" dirty="0"/>
          </a:p>
        </p:txBody>
      </p:sp>
      <p:sp>
        <p:nvSpPr>
          <p:cNvPr id="4" name="Slide Number Placeholder 3"/>
          <p:cNvSpPr>
            <a:spLocks noGrp="1"/>
          </p:cNvSpPr>
          <p:nvPr>
            <p:ph type="sldNum" sz="quarter" idx="12"/>
          </p:nvPr>
        </p:nvSpPr>
        <p:spPr/>
        <p:txBody>
          <a:bodyPr/>
          <a:lstStyle/>
          <a:p>
            <a:fld id="{B7D7AC60-9059-43D7-A2F2-9EA8508A04B6}" type="slidenum">
              <a:rPr lang="pt-BR" smtClean="0"/>
              <a:t>‹nº›</a:t>
            </a:fld>
            <a:endParaRPr lang="pt-B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3CCBCE62-38B6-4AA3-9223-D46B2DF42765}" type="datetimeFigureOut">
              <a:rPr lang="pt-BR" smtClean="0"/>
              <a:t>27/07/2014</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B7D7AC60-9059-43D7-A2F2-9EA8508A04B6}" type="slidenum">
              <a:rPr lang="pt-BR" smtClean="0"/>
              <a:t>‹nº›</a:t>
            </a:fld>
            <a:endParaRPr lang="pt-BR"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pt-BR" smtClean="0"/>
              <a:t>Clique para editar o título mestre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pt-BR" smtClean="0"/>
              <a:t>Clique para editar o título mestre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3CCBCE62-38B6-4AA3-9223-D46B2DF42765}" type="datetimeFigureOut">
              <a:rPr lang="pt-BR" smtClean="0"/>
              <a:t>27/07/2014</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B7D7AC60-9059-43D7-A2F2-9EA8508A04B6}" type="slidenum">
              <a:rPr lang="pt-BR" smtClean="0"/>
              <a:t>‹nº›</a:t>
            </a:fld>
            <a:endParaRPr lang="pt-BR"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dirty="0" smtClean="0"/>
              <a:t>Clique no ícone para adicionar uma imagem</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p>
            <a:fld id="{3CCBCE62-38B6-4AA3-9223-D46B2DF42765}" type="datetimeFigureOut">
              <a:rPr lang="pt-BR" smtClean="0"/>
              <a:t>27/07/2014</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B7D7AC60-9059-43D7-A2F2-9EA8508A04B6}" type="slidenum">
              <a:rPr lang="pt-BR" smtClean="0"/>
              <a:t>‹nº›</a:t>
            </a:fld>
            <a:endParaRPr lang="pt-B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3CCBCE62-38B6-4AA3-9223-D46B2DF42765}" type="datetimeFigureOut">
              <a:rPr lang="pt-BR" smtClean="0"/>
              <a:t>27/07/2014</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B7D7AC60-9059-43D7-A2F2-9EA8508A04B6}" type="slidenum">
              <a:rPr lang="pt-BR" smtClean="0"/>
              <a:t>‹nº›</a:t>
            </a:fld>
            <a:endParaRPr lang="pt-BR"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3CCBCE62-38B6-4AA3-9223-D46B2DF42765}" type="datetimeFigureOut">
              <a:rPr lang="pt-BR" smtClean="0"/>
              <a:t>27/07/2014</a:t>
            </a:fld>
            <a:endParaRPr lang="pt-BR"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pt-BR"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7D7AC60-9059-43D7-A2F2-9EA8508A04B6}" type="slidenum">
              <a:rPr lang="pt-BR" smtClean="0"/>
              <a:t>‹nº›</a:t>
            </a:fld>
            <a:endParaRPr lang="pt-BR"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Pictures\escola nautica logo centr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586" y="188640"/>
            <a:ext cx="8698676" cy="54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6155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3568" y="836712"/>
            <a:ext cx="7772400" cy="1470025"/>
          </a:xfrm>
        </p:spPr>
        <p:txBody>
          <a:bodyPr/>
          <a:lstStyle/>
          <a:p>
            <a:r>
              <a:rPr lang="pt-BR" dirty="0" smtClean="0"/>
              <a:t>UNIDADE 2</a:t>
            </a:r>
            <a:endParaRPr lang="pt-BR" dirty="0"/>
          </a:p>
        </p:txBody>
      </p:sp>
      <p:sp>
        <p:nvSpPr>
          <p:cNvPr id="3" name="Subtítulo 2"/>
          <p:cNvSpPr>
            <a:spLocks noGrp="1"/>
          </p:cNvSpPr>
          <p:nvPr>
            <p:ph type="subTitle" idx="1"/>
          </p:nvPr>
        </p:nvSpPr>
        <p:spPr>
          <a:xfrm>
            <a:off x="899592" y="3284984"/>
            <a:ext cx="7632848" cy="1944216"/>
          </a:xfrm>
        </p:spPr>
        <p:style>
          <a:lnRef idx="1">
            <a:schemeClr val="accent5"/>
          </a:lnRef>
          <a:fillRef idx="2">
            <a:schemeClr val="accent5"/>
          </a:fillRef>
          <a:effectRef idx="1">
            <a:schemeClr val="accent5"/>
          </a:effectRef>
          <a:fontRef idx="minor">
            <a:schemeClr val="dk1"/>
          </a:fontRef>
        </p:style>
        <p:txBody>
          <a:bodyPr>
            <a:normAutofit/>
          </a:bodyPr>
          <a:lstStyle/>
          <a:p>
            <a:endParaRPr lang="pt-BR" dirty="0" smtClean="0"/>
          </a:p>
          <a:p>
            <a:r>
              <a:rPr lang="pt-BR" sz="4400" dirty="0" smtClean="0"/>
              <a:t>MANOBRA DE EMBARCAÇÃO</a:t>
            </a:r>
            <a:endParaRPr lang="pt-BR" sz="4400" dirty="0"/>
          </a:p>
        </p:txBody>
      </p:sp>
    </p:spTree>
    <p:extLst>
      <p:ext uri="{BB962C8B-B14F-4D97-AF65-F5344CB8AC3E}">
        <p14:creationId xmlns:p14="http://schemas.microsoft.com/office/powerpoint/2010/main" val="2615294531"/>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PARTES DA EMBARCAÇÃO</a:t>
            </a:r>
            <a:endParaRPr lang="pt-BR" dirty="0"/>
          </a:p>
        </p:txBody>
      </p:sp>
      <p:pic>
        <p:nvPicPr>
          <p:cNvPr id="5" name="Espaço Reservado para Conteúdo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579874" y="2376578"/>
            <a:ext cx="4208149" cy="3500694"/>
          </a:xfrm>
        </p:spPr>
      </p:pic>
      <p:sp>
        <p:nvSpPr>
          <p:cNvPr id="7" name="Espaço Reservado para Conteúdo 6"/>
          <p:cNvSpPr>
            <a:spLocks noGrp="1"/>
          </p:cNvSpPr>
          <p:nvPr>
            <p:ph sz="quarter" idx="14"/>
          </p:nvPr>
        </p:nvSpPr>
        <p:spPr>
          <a:xfrm>
            <a:off x="4645152" y="2679192"/>
            <a:ext cx="4319336" cy="3447288"/>
          </a:xfrm>
        </p:spPr>
        <p:txBody>
          <a:bodyPr>
            <a:normAutofit fontScale="92500" lnSpcReduction="10000"/>
          </a:bodyPr>
          <a:lstStyle/>
          <a:p>
            <a:r>
              <a:rPr lang="pt-BR" dirty="0" smtClean="0"/>
              <a:t>PROA – parte da frente;</a:t>
            </a:r>
          </a:p>
          <a:p>
            <a:r>
              <a:rPr lang="pt-BR" dirty="0" smtClean="0"/>
              <a:t>POPA – parte de trás;</a:t>
            </a:r>
          </a:p>
          <a:p>
            <a:r>
              <a:rPr lang="pt-BR" dirty="0" smtClean="0"/>
              <a:t>BOCA – medida transversal, de borda à borda;</a:t>
            </a:r>
          </a:p>
          <a:p>
            <a:r>
              <a:rPr lang="pt-BR" dirty="0" smtClean="0"/>
              <a:t>COMPRIMENTO – medida longitudinal;</a:t>
            </a:r>
          </a:p>
          <a:p>
            <a:r>
              <a:rPr lang="pt-BR" dirty="0" smtClean="0"/>
              <a:t>BORDOS – lados da embarcação:</a:t>
            </a:r>
          </a:p>
          <a:p>
            <a:pPr marL="0" indent="0">
              <a:buNone/>
            </a:pPr>
            <a:r>
              <a:rPr lang="pt-BR" dirty="0" smtClean="0"/>
              <a:t> 	-A VANTE – boreste;</a:t>
            </a:r>
          </a:p>
          <a:p>
            <a:pPr marL="0" indent="0">
              <a:buNone/>
            </a:pPr>
            <a:r>
              <a:rPr lang="pt-BR" dirty="0" smtClean="0"/>
              <a:t>	-A RÉ – bombordo.</a:t>
            </a:r>
          </a:p>
        </p:txBody>
      </p:sp>
    </p:spTree>
    <p:extLst>
      <p:ext uri="{BB962C8B-B14F-4D97-AF65-F5344CB8AC3E}">
        <p14:creationId xmlns:p14="http://schemas.microsoft.com/office/powerpoint/2010/main" val="3696287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PARTES DA EMBARCAÇÃO</a:t>
            </a:r>
            <a:endParaRPr lang="pt-BR" dirty="0"/>
          </a:p>
        </p:txBody>
      </p:sp>
      <p:sp>
        <p:nvSpPr>
          <p:cNvPr id="4" name="Espaço Reservado para Conteúdo 3"/>
          <p:cNvSpPr>
            <a:spLocks noGrp="1"/>
          </p:cNvSpPr>
          <p:nvPr>
            <p:ph sz="quarter" idx="14"/>
          </p:nvPr>
        </p:nvSpPr>
        <p:spPr>
          <a:xfrm>
            <a:off x="4860033" y="1700808"/>
            <a:ext cx="3744415" cy="4608512"/>
          </a:xfrm>
        </p:spPr>
        <p:txBody>
          <a:bodyPr>
            <a:normAutofit fontScale="77500" lnSpcReduction="20000"/>
          </a:bodyPr>
          <a:lstStyle/>
          <a:p>
            <a:pPr algn="just"/>
            <a:r>
              <a:rPr lang="pt-BR" dirty="0" smtClean="0"/>
              <a:t>MEIA-NAU-divide a embarcação ao meio, formando dois corpos: de </a:t>
            </a:r>
            <a:r>
              <a:rPr lang="pt-BR" dirty="0" err="1" smtClean="0"/>
              <a:t>vante</a:t>
            </a:r>
            <a:r>
              <a:rPr lang="pt-BR" dirty="0" smtClean="0"/>
              <a:t> e de ré;</a:t>
            </a:r>
          </a:p>
          <a:p>
            <a:pPr algn="just"/>
            <a:r>
              <a:rPr lang="pt-BR" dirty="0" smtClean="0"/>
              <a:t>COSTADO – revestimento exterior;</a:t>
            </a:r>
          </a:p>
          <a:p>
            <a:pPr algn="just"/>
            <a:r>
              <a:rPr lang="pt-BR" dirty="0" smtClean="0"/>
              <a:t>BOCHECHAS – partes curvas do costado próximas á proa;</a:t>
            </a:r>
          </a:p>
          <a:p>
            <a:pPr algn="just"/>
            <a:r>
              <a:rPr lang="pt-BR" dirty="0" smtClean="0"/>
              <a:t>ALHETAS – partes curvas do costado próximas à popa;</a:t>
            </a:r>
          </a:p>
          <a:p>
            <a:pPr algn="just"/>
            <a:r>
              <a:rPr lang="pt-BR" dirty="0" smtClean="0"/>
              <a:t>CALADO – medida da altura, da quilha até a superfície da água;</a:t>
            </a:r>
          </a:p>
          <a:p>
            <a:pPr algn="just"/>
            <a:r>
              <a:rPr lang="pt-BR" dirty="0" smtClean="0"/>
              <a:t>BORDA LIVRE – distância vertical entre a superfície da água e o convés;</a:t>
            </a:r>
          </a:p>
          <a:p>
            <a:pPr algn="just"/>
            <a:r>
              <a:rPr lang="pt-BR" dirty="0" smtClean="0"/>
              <a:t>PONTAL- medida vertical entre o convés e a quilha.</a:t>
            </a:r>
            <a:endParaRPr lang="pt-BR" dirty="0"/>
          </a:p>
        </p:txBody>
      </p:sp>
      <p:pic>
        <p:nvPicPr>
          <p:cNvPr id="7" name="Espaço Reservado para Conteúdo 6"/>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62570" y="1700808"/>
            <a:ext cx="4625455" cy="4608512"/>
          </a:xfrm>
        </p:spPr>
      </p:pic>
    </p:spTree>
    <p:extLst>
      <p:ext uri="{BB962C8B-B14F-4D97-AF65-F5344CB8AC3E}">
        <p14:creationId xmlns:p14="http://schemas.microsoft.com/office/powerpoint/2010/main" val="3271341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LEME, HÉLICE E SEUS EFEITOS</a:t>
            </a:r>
            <a:endParaRPr lang="pt-BR" dirty="0"/>
          </a:p>
        </p:txBody>
      </p:sp>
      <p:pic>
        <p:nvPicPr>
          <p:cNvPr id="5" name="Espaço Reservado para Conteúdo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899592" y="1916832"/>
            <a:ext cx="2664295" cy="4534356"/>
          </a:xfrm>
        </p:spPr>
      </p:pic>
      <p:sp>
        <p:nvSpPr>
          <p:cNvPr id="4" name="Espaço Reservado para Conteúdo 3"/>
          <p:cNvSpPr>
            <a:spLocks noGrp="1"/>
          </p:cNvSpPr>
          <p:nvPr>
            <p:ph sz="quarter" idx="14"/>
          </p:nvPr>
        </p:nvSpPr>
        <p:spPr>
          <a:xfrm>
            <a:off x="3779912" y="2679192"/>
            <a:ext cx="5112568" cy="3447288"/>
          </a:xfrm>
        </p:spPr>
        <p:txBody>
          <a:bodyPr>
            <a:normAutofit/>
          </a:bodyPr>
          <a:lstStyle/>
          <a:p>
            <a:r>
              <a:rPr lang="pt-BR" dirty="0" smtClean="0"/>
              <a:t>O </a:t>
            </a:r>
            <a:r>
              <a:rPr lang="pt-BR" b="1" dirty="0" smtClean="0"/>
              <a:t>Leme</a:t>
            </a:r>
            <a:r>
              <a:rPr lang="pt-BR" dirty="0" smtClean="0"/>
              <a:t> é o principal aparelho de governo de uma embarcação e serve para lhe dar direção. Suas principais partes são:</a:t>
            </a:r>
          </a:p>
          <a:p>
            <a:r>
              <a:rPr lang="pt-BR" dirty="0" smtClean="0"/>
              <a:t>1. </a:t>
            </a:r>
            <a:r>
              <a:rPr lang="pt-BR" b="1" dirty="0" smtClean="0"/>
              <a:t>Madre</a:t>
            </a:r>
            <a:r>
              <a:rPr lang="pt-BR" dirty="0" smtClean="0"/>
              <a:t> – eixo do leme;</a:t>
            </a:r>
          </a:p>
          <a:p>
            <a:r>
              <a:rPr lang="pt-BR" dirty="0" smtClean="0"/>
              <a:t>2. </a:t>
            </a:r>
            <a:r>
              <a:rPr lang="pt-BR" b="1" dirty="0" smtClean="0"/>
              <a:t>Cabeça</a:t>
            </a:r>
            <a:r>
              <a:rPr lang="pt-BR" dirty="0" smtClean="0"/>
              <a:t> - permite movimentar o leme;</a:t>
            </a:r>
          </a:p>
          <a:p>
            <a:r>
              <a:rPr lang="pt-BR" dirty="0" smtClean="0"/>
              <a:t>3. </a:t>
            </a:r>
            <a:r>
              <a:rPr lang="pt-BR" b="1" dirty="0" smtClean="0"/>
              <a:t>Porta </a:t>
            </a:r>
            <a:r>
              <a:rPr lang="pt-BR" dirty="0" smtClean="0"/>
              <a:t>- superfície do leme.</a:t>
            </a:r>
            <a:endParaRPr lang="pt-BR" dirty="0"/>
          </a:p>
        </p:txBody>
      </p:sp>
    </p:spTree>
    <p:extLst>
      <p:ext uri="{BB962C8B-B14F-4D97-AF65-F5344CB8AC3E}">
        <p14:creationId xmlns:p14="http://schemas.microsoft.com/office/powerpoint/2010/main" val="201599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HÉLICE</a:t>
            </a:r>
            <a:endParaRPr lang="pt-BR" dirty="0"/>
          </a:p>
        </p:txBody>
      </p:sp>
      <p:pic>
        <p:nvPicPr>
          <p:cNvPr id="5" name="Espaço Reservado para Conteúdo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67544" y="2276872"/>
            <a:ext cx="2962444" cy="3629427"/>
          </a:xfrm>
        </p:spPr>
      </p:pic>
      <p:sp>
        <p:nvSpPr>
          <p:cNvPr id="4" name="Espaço Reservado para Conteúdo 3"/>
          <p:cNvSpPr>
            <a:spLocks noGrp="1"/>
          </p:cNvSpPr>
          <p:nvPr>
            <p:ph sz="quarter" idx="14"/>
          </p:nvPr>
        </p:nvSpPr>
        <p:spPr>
          <a:xfrm>
            <a:off x="3419872" y="2679192"/>
            <a:ext cx="5472608" cy="3447288"/>
          </a:xfrm>
        </p:spPr>
        <p:txBody>
          <a:bodyPr/>
          <a:lstStyle/>
          <a:p>
            <a:pPr algn="just"/>
            <a:r>
              <a:rPr lang="pt-BR" dirty="0" smtClean="0"/>
              <a:t>O Hélice é uma peça propulsora, composta de uma parte central arredondada, de onde partem  as pás. Geralmente as embarcações possuem um hélice, mas podem possuir mais de um. Os Hélices mais empregados são os que giram para a direita.</a:t>
            </a:r>
            <a:endParaRPr lang="pt-BR" dirty="0"/>
          </a:p>
        </p:txBody>
      </p:sp>
    </p:spTree>
    <p:extLst>
      <p:ext uri="{BB962C8B-B14F-4D97-AF65-F5344CB8AC3E}">
        <p14:creationId xmlns:p14="http://schemas.microsoft.com/office/powerpoint/2010/main" val="2117224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Espaço Reservado para Conteúdo 2"/>
          <p:cNvGraphicFramePr>
            <a:graphicFrameLocks noGrp="1"/>
          </p:cNvGraphicFramePr>
          <p:nvPr>
            <p:ph idx="1"/>
            <p:extLst>
              <p:ext uri="{D42A27DB-BD31-4B8C-83A1-F6EECF244321}">
                <p14:modId xmlns:p14="http://schemas.microsoft.com/office/powerpoint/2010/main" val="3593132937"/>
              </p:ext>
            </p:extLst>
          </p:nvPr>
        </p:nvGraphicFramePr>
        <p:xfrm>
          <a:off x="251520" y="260648"/>
          <a:ext cx="8640960" cy="6384915"/>
        </p:xfrm>
        <a:graphic>
          <a:graphicData uri="http://schemas.openxmlformats.org/drawingml/2006/table">
            <a:tbl>
              <a:tblPr firstRow="1" firstCol="1" bandRow="1">
                <a:tableStyleId>{5C22544A-7EE6-4342-B048-85BDC9FD1C3A}</a:tableStyleId>
              </a:tblPr>
              <a:tblGrid>
                <a:gridCol w="1221401"/>
                <a:gridCol w="1221401"/>
                <a:gridCol w="1213114"/>
                <a:gridCol w="1273605"/>
                <a:gridCol w="1273605"/>
                <a:gridCol w="1193230"/>
                <a:gridCol w="1244604"/>
              </a:tblGrid>
              <a:tr h="637784">
                <a:tc rowSpan="2">
                  <a:txBody>
                    <a:bodyPr/>
                    <a:lstStyle/>
                    <a:p>
                      <a:pPr algn="ctr">
                        <a:lnSpc>
                          <a:spcPct val="115000"/>
                        </a:lnSpc>
                        <a:spcAft>
                          <a:spcPts val="0"/>
                        </a:spcAft>
                      </a:pPr>
                      <a:r>
                        <a:rPr lang="pt-BR" sz="1400" dirty="0">
                          <a:effectLst/>
                        </a:rPr>
                        <a:t>Posição</a:t>
                      </a:r>
                    </a:p>
                    <a:p>
                      <a:pPr algn="ctr">
                        <a:lnSpc>
                          <a:spcPct val="115000"/>
                        </a:lnSpc>
                        <a:spcAft>
                          <a:spcPts val="0"/>
                        </a:spcAft>
                      </a:pPr>
                      <a:r>
                        <a:rPr lang="pt-BR" sz="1400" dirty="0">
                          <a:effectLst/>
                        </a:rPr>
                        <a:t>do</a:t>
                      </a:r>
                    </a:p>
                    <a:p>
                      <a:pPr algn="ctr">
                        <a:lnSpc>
                          <a:spcPct val="115000"/>
                        </a:lnSpc>
                        <a:spcAft>
                          <a:spcPts val="0"/>
                        </a:spcAft>
                      </a:pPr>
                      <a:r>
                        <a:rPr lang="pt-BR" sz="1400" dirty="0">
                          <a:effectLst/>
                        </a:rPr>
                        <a:t>LEME</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gridSpan="2">
                  <a:txBody>
                    <a:bodyPr/>
                    <a:lstStyle/>
                    <a:p>
                      <a:pPr algn="just">
                        <a:lnSpc>
                          <a:spcPct val="115000"/>
                        </a:lnSpc>
                        <a:spcAft>
                          <a:spcPts val="0"/>
                        </a:spcAft>
                      </a:pPr>
                      <a:r>
                        <a:rPr lang="pt-BR" sz="1400" dirty="0">
                          <a:effectLst/>
                        </a:rPr>
                        <a:t>Embarcação e Hélice</a:t>
                      </a:r>
                    </a:p>
                    <a:p>
                      <a:pPr algn="just">
                        <a:lnSpc>
                          <a:spcPct val="115000"/>
                        </a:lnSpc>
                        <a:spcAft>
                          <a:spcPts val="0"/>
                        </a:spcAft>
                      </a:pPr>
                      <a:r>
                        <a:rPr lang="pt-BR" sz="1400" dirty="0">
                          <a:effectLst/>
                        </a:rPr>
                        <a:t>em Marcha AV</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hMerge="1">
                  <a:txBody>
                    <a:bodyPr/>
                    <a:lstStyle/>
                    <a:p>
                      <a:endParaRPr lang="pt-BR"/>
                    </a:p>
                  </a:txBody>
                  <a:tcPr/>
                </a:tc>
                <a:tc gridSpan="2">
                  <a:txBody>
                    <a:bodyPr/>
                    <a:lstStyle/>
                    <a:p>
                      <a:pPr algn="just">
                        <a:lnSpc>
                          <a:spcPct val="115000"/>
                        </a:lnSpc>
                        <a:spcAft>
                          <a:spcPts val="0"/>
                        </a:spcAft>
                      </a:pPr>
                      <a:r>
                        <a:rPr lang="pt-BR" sz="1400" dirty="0">
                          <a:effectLst/>
                        </a:rPr>
                        <a:t>Embarcação e Hélice</a:t>
                      </a:r>
                    </a:p>
                    <a:p>
                      <a:pPr algn="just">
                        <a:lnSpc>
                          <a:spcPct val="115000"/>
                        </a:lnSpc>
                        <a:spcAft>
                          <a:spcPts val="0"/>
                        </a:spcAft>
                      </a:pPr>
                      <a:r>
                        <a:rPr lang="pt-BR" sz="1400" dirty="0">
                          <a:effectLst/>
                        </a:rPr>
                        <a:t>em Marcha AR</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hMerge="1">
                  <a:txBody>
                    <a:bodyPr/>
                    <a:lstStyle/>
                    <a:p>
                      <a:endParaRPr lang="pt-BR"/>
                    </a:p>
                  </a:txBody>
                  <a:tcPr/>
                </a:tc>
                <a:tc rowSpan="2">
                  <a:txBody>
                    <a:bodyPr/>
                    <a:lstStyle/>
                    <a:p>
                      <a:pPr algn="ctr">
                        <a:lnSpc>
                          <a:spcPct val="115000"/>
                        </a:lnSpc>
                        <a:spcAft>
                          <a:spcPts val="0"/>
                        </a:spcAft>
                      </a:pPr>
                      <a:r>
                        <a:rPr lang="pt-BR" sz="1400">
                          <a:effectLst/>
                        </a:rPr>
                        <a:t>Embarcação</a:t>
                      </a:r>
                    </a:p>
                    <a:p>
                      <a:pPr algn="ctr">
                        <a:lnSpc>
                          <a:spcPct val="115000"/>
                        </a:lnSpc>
                        <a:spcAft>
                          <a:spcPts val="0"/>
                        </a:spcAft>
                      </a:pPr>
                      <a:r>
                        <a:rPr lang="pt-BR" sz="1400">
                          <a:effectLst/>
                        </a:rPr>
                        <a:t>com</a:t>
                      </a:r>
                    </a:p>
                    <a:p>
                      <a:pPr algn="ctr">
                        <a:lnSpc>
                          <a:spcPct val="115000"/>
                        </a:lnSpc>
                        <a:spcAft>
                          <a:spcPts val="0"/>
                        </a:spcAft>
                      </a:pPr>
                      <a:r>
                        <a:rPr lang="pt-BR" sz="1400">
                          <a:effectLst/>
                        </a:rPr>
                        <a:t>seguimento a</a:t>
                      </a:r>
                    </a:p>
                    <a:p>
                      <a:pPr algn="ctr">
                        <a:lnSpc>
                          <a:spcPct val="115000"/>
                        </a:lnSpc>
                        <a:spcAft>
                          <a:spcPts val="0"/>
                        </a:spcAft>
                      </a:pPr>
                      <a:r>
                        <a:rPr lang="pt-BR" sz="1400">
                          <a:effectLst/>
                        </a:rPr>
                        <a:t>AV e hélice</a:t>
                      </a:r>
                    </a:p>
                    <a:p>
                      <a:pPr algn="ctr">
                        <a:lnSpc>
                          <a:spcPct val="115000"/>
                        </a:lnSpc>
                        <a:spcAft>
                          <a:spcPts val="0"/>
                        </a:spcAft>
                      </a:pPr>
                      <a:r>
                        <a:rPr lang="pt-BR" sz="1400">
                          <a:effectLst/>
                        </a:rPr>
                        <a:t>dando atrás</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rowSpan="2">
                  <a:txBody>
                    <a:bodyPr/>
                    <a:lstStyle/>
                    <a:p>
                      <a:pPr algn="ctr">
                        <a:lnSpc>
                          <a:spcPct val="115000"/>
                        </a:lnSpc>
                        <a:spcAft>
                          <a:spcPts val="0"/>
                        </a:spcAft>
                      </a:pPr>
                      <a:r>
                        <a:rPr lang="pt-BR" sz="1400" dirty="0">
                          <a:effectLst/>
                        </a:rPr>
                        <a:t>Embarcação</a:t>
                      </a:r>
                    </a:p>
                    <a:p>
                      <a:pPr algn="ctr">
                        <a:lnSpc>
                          <a:spcPct val="115000"/>
                        </a:lnSpc>
                        <a:spcAft>
                          <a:spcPts val="0"/>
                        </a:spcAft>
                      </a:pPr>
                      <a:r>
                        <a:rPr lang="pt-BR" sz="1400" dirty="0">
                          <a:effectLst/>
                        </a:rPr>
                        <a:t>com</a:t>
                      </a:r>
                    </a:p>
                    <a:p>
                      <a:pPr algn="ctr">
                        <a:lnSpc>
                          <a:spcPct val="115000"/>
                        </a:lnSpc>
                        <a:spcAft>
                          <a:spcPts val="0"/>
                        </a:spcAft>
                      </a:pPr>
                      <a:r>
                        <a:rPr lang="pt-BR" sz="1400" dirty="0">
                          <a:effectLst/>
                        </a:rPr>
                        <a:t>seguimento a</a:t>
                      </a:r>
                    </a:p>
                    <a:p>
                      <a:pPr algn="ctr">
                        <a:lnSpc>
                          <a:spcPct val="115000"/>
                        </a:lnSpc>
                        <a:spcAft>
                          <a:spcPts val="0"/>
                        </a:spcAft>
                      </a:pPr>
                      <a:r>
                        <a:rPr lang="pt-BR" sz="1400" dirty="0">
                          <a:effectLst/>
                        </a:rPr>
                        <a:t>AR e hélice</a:t>
                      </a:r>
                    </a:p>
                    <a:p>
                      <a:pPr algn="ctr">
                        <a:lnSpc>
                          <a:spcPct val="115000"/>
                        </a:lnSpc>
                        <a:spcAft>
                          <a:spcPts val="0"/>
                        </a:spcAft>
                      </a:pPr>
                      <a:r>
                        <a:rPr lang="pt-BR" sz="1400" dirty="0">
                          <a:effectLst/>
                        </a:rPr>
                        <a:t>dando</a:t>
                      </a:r>
                    </a:p>
                    <a:p>
                      <a:pPr algn="ctr">
                        <a:lnSpc>
                          <a:spcPct val="115000"/>
                        </a:lnSpc>
                        <a:spcAft>
                          <a:spcPts val="0"/>
                        </a:spcAft>
                      </a:pPr>
                      <a:r>
                        <a:rPr lang="pt-BR" sz="1400" dirty="0">
                          <a:effectLst/>
                        </a:rPr>
                        <a:t>adiante</a:t>
                      </a:r>
                      <a:endParaRPr lang="pt-BR" sz="1400" dirty="0">
                        <a:effectLst/>
                        <a:latin typeface="Calibri"/>
                        <a:ea typeface="Calibri"/>
                        <a:cs typeface="Times New Roman"/>
                      </a:endParaRPr>
                    </a:p>
                  </a:txBody>
                  <a:tcPr marL="46091" marR="46091" marT="0" marB="0"/>
                </a:tc>
              </a:tr>
              <a:tr h="1017171">
                <a:tc vMerge="1">
                  <a:txBody>
                    <a:bodyPr/>
                    <a:lstStyle/>
                    <a:p>
                      <a:endParaRPr lang="pt-BR"/>
                    </a:p>
                  </a:txBody>
                  <a:tcPr/>
                </a:tc>
                <a:tc>
                  <a:txBody>
                    <a:bodyPr/>
                    <a:lstStyle/>
                    <a:p>
                      <a:pPr algn="ctr">
                        <a:lnSpc>
                          <a:spcPct val="115000"/>
                        </a:lnSpc>
                        <a:spcAft>
                          <a:spcPts val="0"/>
                        </a:spcAft>
                      </a:pPr>
                      <a:r>
                        <a:rPr lang="pt-BR" sz="1400" dirty="0">
                          <a:effectLst/>
                        </a:rPr>
                        <a:t>Partindo do</a:t>
                      </a:r>
                    </a:p>
                    <a:p>
                      <a:pPr algn="ctr">
                        <a:lnSpc>
                          <a:spcPct val="115000"/>
                        </a:lnSpc>
                        <a:spcAft>
                          <a:spcPts val="0"/>
                        </a:spcAft>
                      </a:pPr>
                      <a:r>
                        <a:rPr lang="pt-BR" sz="1400" dirty="0">
                          <a:effectLst/>
                        </a:rPr>
                        <a:t>repouso</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dirty="0">
                          <a:effectLst/>
                        </a:rPr>
                        <a:t>Com</a:t>
                      </a:r>
                    </a:p>
                    <a:p>
                      <a:pPr algn="ctr">
                        <a:lnSpc>
                          <a:spcPct val="115000"/>
                        </a:lnSpc>
                        <a:spcAft>
                          <a:spcPts val="0"/>
                        </a:spcAft>
                      </a:pPr>
                      <a:r>
                        <a:rPr lang="pt-BR" sz="1400" dirty="0">
                          <a:effectLst/>
                        </a:rPr>
                        <a:t>seguimento</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dirty="0">
                          <a:effectLst/>
                        </a:rPr>
                        <a:t>Partindo do</a:t>
                      </a:r>
                    </a:p>
                    <a:p>
                      <a:pPr algn="ctr">
                        <a:lnSpc>
                          <a:spcPct val="115000"/>
                        </a:lnSpc>
                        <a:spcAft>
                          <a:spcPts val="0"/>
                        </a:spcAft>
                      </a:pPr>
                      <a:r>
                        <a:rPr lang="pt-BR" sz="1400" dirty="0">
                          <a:effectLst/>
                        </a:rPr>
                        <a:t>repouso</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dirty="0">
                          <a:effectLst/>
                        </a:rPr>
                        <a:t>Com</a:t>
                      </a:r>
                    </a:p>
                    <a:p>
                      <a:pPr algn="ctr">
                        <a:lnSpc>
                          <a:spcPct val="115000"/>
                        </a:lnSpc>
                        <a:spcAft>
                          <a:spcPts val="0"/>
                        </a:spcAft>
                      </a:pPr>
                      <a:r>
                        <a:rPr lang="pt-BR" sz="1400" dirty="0">
                          <a:effectLst/>
                        </a:rPr>
                        <a:t>seguimento</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vMerge="1">
                  <a:txBody>
                    <a:bodyPr/>
                    <a:lstStyle/>
                    <a:p>
                      <a:endParaRPr lang="pt-BR"/>
                    </a:p>
                  </a:txBody>
                  <a:tcPr/>
                </a:tc>
                <a:tc vMerge="1">
                  <a:txBody>
                    <a:bodyPr/>
                    <a:lstStyle/>
                    <a:p>
                      <a:endParaRPr lang="pt-BR"/>
                    </a:p>
                  </a:txBody>
                  <a:tcPr/>
                </a:tc>
              </a:tr>
              <a:tr h="952249">
                <a:tc>
                  <a:txBody>
                    <a:bodyPr/>
                    <a:lstStyle/>
                    <a:p>
                      <a:pPr algn="just">
                        <a:lnSpc>
                          <a:spcPct val="115000"/>
                        </a:lnSpc>
                        <a:spcAft>
                          <a:spcPts val="0"/>
                        </a:spcAft>
                      </a:pPr>
                      <a:r>
                        <a:rPr lang="pt-BR" sz="1400">
                          <a:effectLst/>
                        </a:rPr>
                        <a:t>A MEIO</a:t>
                      </a:r>
                    </a:p>
                    <a:p>
                      <a:pPr algn="just">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Para BB</a:t>
                      </a:r>
                    </a:p>
                    <a:p>
                      <a:pPr algn="ctr">
                        <a:lnSpc>
                          <a:spcPct val="115000"/>
                        </a:lnSpc>
                        <a:spcAft>
                          <a:spcPts val="0"/>
                        </a:spcAft>
                      </a:pPr>
                      <a:r>
                        <a:rPr lang="pt-BR" sz="1400">
                          <a:effectLst/>
                        </a:rPr>
                        <a:t>lentamente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dirty="0">
                          <a:effectLst/>
                        </a:rPr>
                        <a:t>Para BE</a:t>
                      </a:r>
                    </a:p>
                    <a:p>
                      <a:pPr algn="ctr">
                        <a:lnSpc>
                          <a:spcPct val="115000"/>
                        </a:lnSpc>
                        <a:spcAft>
                          <a:spcPts val="0"/>
                        </a:spcAft>
                      </a:pPr>
                      <a:r>
                        <a:rPr lang="pt-BR" sz="1400" dirty="0">
                          <a:effectLst/>
                        </a:rPr>
                        <a:t>lentamente</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Para BE</a:t>
                      </a:r>
                    </a:p>
                    <a:p>
                      <a:pPr algn="ctr">
                        <a:lnSpc>
                          <a:spcPct val="115000"/>
                        </a:lnSpc>
                        <a:spcAft>
                          <a:spcPts val="0"/>
                        </a:spcAft>
                      </a:pPr>
                      <a:r>
                        <a:rPr lang="pt-BR" sz="1400">
                          <a:effectLst/>
                        </a:rPr>
                        <a:t>lentamente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Parra BE</a:t>
                      </a:r>
                    </a:p>
                    <a:p>
                      <a:pPr algn="ctr">
                        <a:lnSpc>
                          <a:spcPct val="115000"/>
                        </a:lnSpc>
                        <a:spcAft>
                          <a:spcPts val="0"/>
                        </a:spcAft>
                      </a:pPr>
                      <a:r>
                        <a:rPr lang="pt-BR" sz="1400">
                          <a:effectLst/>
                        </a:rPr>
                        <a:t>lentamente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dirty="0">
                          <a:effectLst/>
                        </a:rPr>
                        <a:t>Para BE</a:t>
                      </a:r>
                    </a:p>
                    <a:p>
                      <a:pPr algn="ctr">
                        <a:lnSpc>
                          <a:spcPct val="115000"/>
                        </a:lnSpc>
                        <a:spcAft>
                          <a:spcPts val="0"/>
                        </a:spcAft>
                      </a:pPr>
                      <a:r>
                        <a:rPr lang="pt-BR" sz="1400" dirty="0">
                          <a:effectLst/>
                        </a:rPr>
                        <a:t>lentamente</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a:txBody>
                    <a:bodyPr/>
                    <a:lstStyle/>
                    <a:p>
                      <a:pPr indent="69215" algn="ctr">
                        <a:lnSpc>
                          <a:spcPct val="115000"/>
                        </a:lnSpc>
                        <a:spcAft>
                          <a:spcPts val="0"/>
                        </a:spcAft>
                      </a:pPr>
                      <a:r>
                        <a:rPr lang="pt-BR" sz="1400">
                          <a:effectLst/>
                        </a:rPr>
                        <a:t>Pode ir para</a:t>
                      </a:r>
                    </a:p>
                    <a:p>
                      <a:pPr indent="69215" algn="ctr">
                        <a:lnSpc>
                          <a:spcPct val="115000"/>
                        </a:lnSpc>
                        <a:spcAft>
                          <a:spcPts val="0"/>
                        </a:spcAft>
                      </a:pPr>
                      <a:r>
                        <a:rPr lang="pt-BR" sz="1400">
                          <a:effectLst/>
                        </a:rPr>
                        <a:t>BB ou BE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r>
              <a:tr h="1753001">
                <a:tc>
                  <a:txBody>
                    <a:bodyPr/>
                    <a:lstStyle/>
                    <a:p>
                      <a:pPr algn="just">
                        <a:lnSpc>
                          <a:spcPct val="115000"/>
                        </a:lnSpc>
                        <a:spcAft>
                          <a:spcPts val="0"/>
                        </a:spcAft>
                      </a:pPr>
                      <a:r>
                        <a:rPr lang="pt-BR" sz="1400">
                          <a:effectLst/>
                        </a:rPr>
                        <a:t>A BB</a:t>
                      </a:r>
                    </a:p>
                    <a:p>
                      <a:pPr algn="just">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Para BB</a:t>
                      </a:r>
                    </a:p>
                    <a:p>
                      <a:pPr algn="ctr">
                        <a:lnSpc>
                          <a:spcPct val="115000"/>
                        </a:lnSpc>
                        <a:spcAft>
                          <a:spcPts val="0"/>
                        </a:spcAft>
                      </a:pPr>
                      <a:r>
                        <a:rPr lang="pt-BR" sz="1400">
                          <a:effectLst/>
                        </a:rPr>
                        <a:t>rapidamente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Para BB</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Para BE</a:t>
                      </a:r>
                    </a:p>
                    <a:p>
                      <a:pPr algn="ctr">
                        <a:lnSpc>
                          <a:spcPct val="115000"/>
                        </a:lnSpc>
                        <a:spcAft>
                          <a:spcPts val="0"/>
                        </a:spcAft>
                      </a:pPr>
                      <a:r>
                        <a:rPr lang="pt-BR" sz="1400">
                          <a:effectLst/>
                        </a:rPr>
                        <a:t>muito</a:t>
                      </a:r>
                    </a:p>
                    <a:p>
                      <a:pPr algn="ctr">
                        <a:lnSpc>
                          <a:spcPct val="115000"/>
                        </a:lnSpc>
                        <a:spcAft>
                          <a:spcPts val="0"/>
                        </a:spcAft>
                      </a:pPr>
                      <a:r>
                        <a:rPr lang="pt-BR" sz="1400">
                          <a:effectLst/>
                        </a:rPr>
                        <a:t>lentamente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Para BE</a:t>
                      </a:r>
                    </a:p>
                    <a:p>
                      <a:pPr algn="ctr">
                        <a:lnSpc>
                          <a:spcPct val="115000"/>
                        </a:lnSpc>
                        <a:spcAft>
                          <a:spcPts val="0"/>
                        </a:spcAft>
                      </a:pPr>
                      <a:r>
                        <a:rPr lang="pt-BR" sz="1400">
                          <a:effectLst/>
                        </a:rPr>
                        <a:t>rapidamente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dirty="0">
                          <a:effectLst/>
                        </a:rPr>
                        <a:t>Inicialmente</a:t>
                      </a:r>
                    </a:p>
                    <a:p>
                      <a:pPr algn="ctr">
                        <a:lnSpc>
                          <a:spcPct val="115000"/>
                        </a:lnSpc>
                        <a:spcAft>
                          <a:spcPts val="0"/>
                        </a:spcAft>
                      </a:pPr>
                      <a:r>
                        <a:rPr lang="pt-BR" sz="1400" dirty="0">
                          <a:effectLst/>
                        </a:rPr>
                        <a:t>para BB e em</a:t>
                      </a:r>
                    </a:p>
                    <a:p>
                      <a:pPr algn="ctr">
                        <a:lnSpc>
                          <a:spcPct val="115000"/>
                        </a:lnSpc>
                        <a:spcAft>
                          <a:spcPts val="0"/>
                        </a:spcAft>
                      </a:pPr>
                      <a:r>
                        <a:rPr lang="pt-BR" sz="1400" dirty="0">
                          <a:effectLst/>
                        </a:rPr>
                        <a:t>seguida para</a:t>
                      </a:r>
                    </a:p>
                    <a:p>
                      <a:pPr algn="ctr">
                        <a:lnSpc>
                          <a:spcPct val="115000"/>
                        </a:lnSpc>
                        <a:spcAft>
                          <a:spcPts val="0"/>
                        </a:spcAft>
                      </a:pPr>
                      <a:r>
                        <a:rPr lang="pt-BR" sz="1400" dirty="0">
                          <a:effectLst/>
                        </a:rPr>
                        <a:t>BE</a:t>
                      </a:r>
                    </a:p>
                    <a:p>
                      <a:pPr algn="ctr">
                        <a:lnSpc>
                          <a:spcPct val="115000"/>
                        </a:lnSpc>
                        <a:spcAft>
                          <a:spcPts val="0"/>
                        </a:spcAft>
                      </a:pPr>
                      <a:r>
                        <a:rPr lang="pt-BR" sz="1400" dirty="0">
                          <a:effectLst/>
                        </a:rPr>
                        <a:t>rapidamente</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dirty="0">
                          <a:effectLst/>
                        </a:rPr>
                        <a:t>Para BE</a:t>
                      </a:r>
                    </a:p>
                    <a:p>
                      <a:pPr algn="ctr">
                        <a:lnSpc>
                          <a:spcPct val="115000"/>
                        </a:lnSpc>
                        <a:spcAft>
                          <a:spcPts val="0"/>
                        </a:spcAft>
                      </a:pPr>
                      <a:r>
                        <a:rPr lang="pt-BR" sz="1400" dirty="0">
                          <a:effectLst/>
                        </a:rPr>
                        <a:t>lentamente</a:t>
                      </a:r>
                    </a:p>
                    <a:p>
                      <a:pPr indent="69215"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r>
              <a:tr h="714182">
                <a:tc>
                  <a:txBody>
                    <a:bodyPr/>
                    <a:lstStyle/>
                    <a:p>
                      <a:pPr algn="just">
                        <a:lnSpc>
                          <a:spcPct val="115000"/>
                        </a:lnSpc>
                        <a:spcAft>
                          <a:spcPts val="0"/>
                        </a:spcAft>
                      </a:pPr>
                      <a:r>
                        <a:rPr lang="pt-BR" sz="1400">
                          <a:effectLst/>
                        </a:rPr>
                        <a:t>A BE</a:t>
                      </a:r>
                    </a:p>
                    <a:p>
                      <a:pPr algn="just">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Para BE</a:t>
                      </a:r>
                    </a:p>
                    <a:p>
                      <a:pPr algn="ctr">
                        <a:lnSpc>
                          <a:spcPct val="115000"/>
                        </a:lnSpc>
                        <a:spcAft>
                          <a:spcPts val="0"/>
                        </a:spcAft>
                      </a:pPr>
                      <a:r>
                        <a:rPr lang="pt-BR" sz="1400">
                          <a:effectLst/>
                        </a:rPr>
                        <a:t>lentamente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Para BE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Para BE</a:t>
                      </a:r>
                    </a:p>
                    <a:p>
                      <a:pPr algn="ctr">
                        <a:lnSpc>
                          <a:spcPct val="115000"/>
                        </a:lnSpc>
                        <a:spcAft>
                          <a:spcPts val="0"/>
                        </a:spcAft>
                      </a:pPr>
                      <a:r>
                        <a:rPr lang="pt-BR" sz="1400">
                          <a:effectLst/>
                        </a:rPr>
                        <a:t>lentamente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Para BE</a:t>
                      </a:r>
                    </a:p>
                    <a:p>
                      <a:pPr algn="ctr">
                        <a:lnSpc>
                          <a:spcPct val="115000"/>
                        </a:lnSpc>
                        <a:spcAft>
                          <a:spcPts val="0"/>
                        </a:spcAft>
                      </a:pPr>
                      <a:r>
                        <a:rPr lang="pt-BR" sz="1400">
                          <a:effectLst/>
                        </a:rPr>
                        <a:t>lentamente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dirty="0">
                          <a:effectLst/>
                        </a:rPr>
                        <a:t>Para BE</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dirty="0">
                          <a:effectLst/>
                        </a:rPr>
                        <a:t>Para BE</a:t>
                      </a:r>
                    </a:p>
                    <a:p>
                      <a:pPr algn="ctr">
                        <a:lnSpc>
                          <a:spcPct val="115000"/>
                        </a:lnSpc>
                        <a:spcAft>
                          <a:spcPts val="0"/>
                        </a:spcAft>
                      </a:pPr>
                      <a:r>
                        <a:rPr lang="pt-BR" sz="1400" dirty="0">
                          <a:effectLst/>
                        </a:rPr>
                        <a:t>lentamente</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r>
              <a:tr h="1190310">
                <a:tc>
                  <a:txBody>
                    <a:bodyPr/>
                    <a:lstStyle/>
                    <a:p>
                      <a:pPr algn="just">
                        <a:lnSpc>
                          <a:spcPct val="115000"/>
                        </a:lnSpc>
                        <a:spcAft>
                          <a:spcPts val="0"/>
                        </a:spcAft>
                      </a:pPr>
                      <a:r>
                        <a:rPr lang="pt-BR" sz="1400">
                          <a:effectLst/>
                        </a:rPr>
                        <a:t>Ação do</a:t>
                      </a:r>
                    </a:p>
                    <a:p>
                      <a:pPr algn="just">
                        <a:lnSpc>
                          <a:spcPct val="115000"/>
                        </a:lnSpc>
                        <a:spcAft>
                          <a:spcPts val="0"/>
                        </a:spcAft>
                      </a:pPr>
                      <a:r>
                        <a:rPr lang="pt-BR" sz="1400">
                          <a:effectLst/>
                        </a:rPr>
                        <a:t>Leme</a:t>
                      </a:r>
                    </a:p>
                    <a:p>
                      <a:pPr algn="just">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Grande</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Grande</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dirty="0">
                          <a:effectLst/>
                        </a:rPr>
                        <a:t>Muito</a:t>
                      </a:r>
                    </a:p>
                    <a:p>
                      <a:pPr algn="ctr">
                        <a:lnSpc>
                          <a:spcPct val="115000"/>
                        </a:lnSpc>
                        <a:spcAft>
                          <a:spcPts val="0"/>
                        </a:spcAft>
                      </a:pPr>
                      <a:r>
                        <a:rPr lang="pt-BR" sz="1400" dirty="0">
                          <a:effectLst/>
                        </a:rPr>
                        <a:t>pequena</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Pouco maior</a:t>
                      </a:r>
                    </a:p>
                    <a:p>
                      <a:pPr algn="ctr">
                        <a:lnSpc>
                          <a:spcPct val="115000"/>
                        </a:lnSpc>
                        <a:spcAft>
                          <a:spcPts val="0"/>
                        </a:spcAft>
                      </a:pPr>
                      <a:r>
                        <a:rPr lang="pt-BR" sz="1400">
                          <a:effectLst/>
                        </a:rPr>
                        <a:t>sem máquina</a:t>
                      </a:r>
                    </a:p>
                    <a:p>
                      <a:pPr algn="ctr">
                        <a:lnSpc>
                          <a:spcPct val="115000"/>
                        </a:lnSpc>
                        <a:spcAft>
                          <a:spcPts val="0"/>
                        </a:spcAft>
                      </a:pPr>
                      <a:r>
                        <a:rPr lang="pt-BR" sz="1400">
                          <a:effectLst/>
                        </a:rPr>
                        <a:t> </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a:effectLst/>
                        </a:rPr>
                        <a:t>Pequeno</a:t>
                      </a:r>
                      <a:endParaRPr lang="pt-BR" sz="1400">
                        <a:effectLst/>
                        <a:latin typeface="Calibri"/>
                        <a:ea typeface="Calibri"/>
                        <a:cs typeface="Times New Roman"/>
                      </a:endParaRPr>
                    </a:p>
                  </a:txBody>
                  <a:tcPr marL="46091" marR="46091" marT="0" marB="0"/>
                </a:tc>
                <a:tc>
                  <a:txBody>
                    <a:bodyPr/>
                    <a:lstStyle/>
                    <a:p>
                      <a:pPr algn="ctr">
                        <a:lnSpc>
                          <a:spcPct val="115000"/>
                        </a:lnSpc>
                        <a:spcAft>
                          <a:spcPts val="0"/>
                        </a:spcAft>
                      </a:pPr>
                      <a:r>
                        <a:rPr lang="pt-BR" sz="1400" dirty="0">
                          <a:effectLst/>
                        </a:rPr>
                        <a:t>Médio</a:t>
                      </a:r>
                    </a:p>
                    <a:p>
                      <a:pPr algn="ctr">
                        <a:lnSpc>
                          <a:spcPct val="115000"/>
                        </a:lnSpc>
                        <a:spcAft>
                          <a:spcPts val="0"/>
                        </a:spcAft>
                      </a:pPr>
                      <a:r>
                        <a:rPr lang="pt-BR" sz="1400" dirty="0">
                          <a:effectLst/>
                        </a:rPr>
                        <a:t> </a:t>
                      </a:r>
                      <a:endParaRPr lang="pt-BR" sz="1400" dirty="0">
                        <a:effectLst/>
                        <a:latin typeface="Calibri"/>
                        <a:ea typeface="Calibri"/>
                        <a:cs typeface="Times New Roman"/>
                      </a:endParaRPr>
                    </a:p>
                  </a:txBody>
                  <a:tcPr marL="46091" marR="46091" marT="0" marB="0"/>
                </a:tc>
              </a:tr>
            </a:tbl>
          </a:graphicData>
        </a:graphic>
      </p:graphicFrame>
      <p:sp>
        <p:nvSpPr>
          <p:cNvPr id="4" name="Rectangle 1"/>
          <p:cNvSpPr>
            <a:spLocks noChangeArrowheads="1"/>
          </p:cNvSpPr>
          <p:nvPr/>
        </p:nvSpPr>
        <p:spPr bwMode="auto">
          <a:xfrm>
            <a:off x="2479675" y="25193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altLang="pt-B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914343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ATRACAR E DESATRACAR</a:t>
            </a:r>
            <a:endParaRPr lang="pt-BR" dirty="0"/>
          </a:p>
        </p:txBody>
      </p:sp>
      <p:sp>
        <p:nvSpPr>
          <p:cNvPr id="3" name="Espaço Reservado para Conteúdo 2"/>
          <p:cNvSpPr>
            <a:spLocks noGrp="1"/>
          </p:cNvSpPr>
          <p:nvPr>
            <p:ph sz="quarter" idx="13"/>
          </p:nvPr>
        </p:nvSpPr>
        <p:spPr/>
        <p:txBody>
          <a:bodyPr/>
          <a:lstStyle/>
          <a:p>
            <a:r>
              <a:rPr lang="pt-BR" dirty="0" smtClean="0"/>
              <a:t>ATRACAR</a:t>
            </a:r>
          </a:p>
          <a:p>
            <a:pPr marL="0" indent="0" algn="just">
              <a:buNone/>
            </a:pPr>
            <a:r>
              <a:rPr lang="pt-BR" dirty="0" smtClean="0"/>
              <a:t>É a ação de prender uma embarcação a um cais ou a outra embarcação.</a:t>
            </a:r>
          </a:p>
          <a:p>
            <a:pPr marL="0" indent="0" algn="just">
              <a:buNone/>
            </a:pPr>
            <a:r>
              <a:rPr lang="pt-BR" dirty="0" smtClean="0"/>
              <a:t>Para realizar a manobra de atracar, usam-se cabos chamados de </a:t>
            </a:r>
            <a:r>
              <a:rPr lang="pt-BR" b="1" dirty="0" smtClean="0"/>
              <a:t>espias</a:t>
            </a:r>
            <a:r>
              <a:rPr lang="pt-BR" dirty="0" smtClean="0"/>
              <a:t>.</a:t>
            </a:r>
            <a:endParaRPr lang="pt-BR" dirty="0"/>
          </a:p>
        </p:txBody>
      </p:sp>
      <p:sp>
        <p:nvSpPr>
          <p:cNvPr id="4" name="Espaço Reservado para Conteúdo 3"/>
          <p:cNvSpPr>
            <a:spLocks noGrp="1"/>
          </p:cNvSpPr>
          <p:nvPr>
            <p:ph sz="quarter" idx="14"/>
          </p:nvPr>
        </p:nvSpPr>
        <p:spPr/>
        <p:txBody>
          <a:bodyPr/>
          <a:lstStyle/>
          <a:p>
            <a:r>
              <a:rPr lang="pt-BR" dirty="0" smtClean="0"/>
              <a:t>DESATRACAR</a:t>
            </a:r>
          </a:p>
          <a:p>
            <a:pPr marL="0" indent="0" algn="just">
              <a:buNone/>
            </a:pPr>
            <a:r>
              <a:rPr lang="pt-BR" dirty="0" smtClean="0"/>
              <a:t>É a ação de desprender uma embarcação de um cais ou de outra embarcação.</a:t>
            </a:r>
          </a:p>
          <a:p>
            <a:pPr marL="0" indent="0" algn="just">
              <a:buNone/>
            </a:pPr>
            <a:r>
              <a:rPr lang="pt-BR" dirty="0" smtClean="0"/>
              <a:t>Para realizar a manobra de desatracar, soltam-se as espias conforme a direção da corrente ou do vento.</a:t>
            </a:r>
            <a:endParaRPr lang="pt-BR" dirty="0"/>
          </a:p>
        </p:txBody>
      </p:sp>
    </p:spTree>
    <p:extLst>
      <p:ext uri="{BB962C8B-B14F-4D97-AF65-F5344CB8AC3E}">
        <p14:creationId xmlns:p14="http://schemas.microsoft.com/office/powerpoint/2010/main" val="1278246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FUNDEAR OU ANCORAR</a:t>
            </a:r>
            <a:endParaRPr lang="pt-BR" dirty="0"/>
          </a:p>
        </p:txBody>
      </p:sp>
      <p:sp>
        <p:nvSpPr>
          <p:cNvPr id="4" name="Espaço Reservado para Conteúdo 3"/>
          <p:cNvSpPr>
            <a:spLocks noGrp="1"/>
          </p:cNvSpPr>
          <p:nvPr>
            <p:ph sz="quarter" idx="14"/>
          </p:nvPr>
        </p:nvSpPr>
        <p:spPr/>
        <p:txBody>
          <a:bodyPr>
            <a:normAutofit fontScale="92500" lnSpcReduction="20000"/>
          </a:bodyPr>
          <a:lstStyle/>
          <a:p>
            <a:pPr algn="just"/>
            <a:r>
              <a:rPr lang="pt-BR" b="1" dirty="0" smtClean="0"/>
              <a:t>Fundear</a:t>
            </a:r>
            <a:r>
              <a:rPr lang="pt-BR" dirty="0" smtClean="0"/>
              <a:t> é a manobra para manter a embarcação segura e presa ao fundo do mar e/ou rio, usando uma âncora.</a:t>
            </a:r>
          </a:p>
          <a:p>
            <a:pPr algn="just"/>
            <a:r>
              <a:rPr lang="pt-BR" b="1" dirty="0" smtClean="0"/>
              <a:t>Fundeadouro</a:t>
            </a:r>
            <a:r>
              <a:rPr lang="pt-BR" dirty="0" smtClean="0"/>
              <a:t> é o local onde a embarcação está fundeada ou ancorada.</a:t>
            </a:r>
          </a:p>
          <a:p>
            <a:pPr algn="just"/>
            <a:r>
              <a:rPr lang="pt-BR" dirty="0" smtClean="0"/>
              <a:t>A </a:t>
            </a:r>
            <a:r>
              <a:rPr lang="pt-BR" b="1" dirty="0" smtClean="0"/>
              <a:t>âncora</a:t>
            </a:r>
            <a:r>
              <a:rPr lang="pt-BR" dirty="0" smtClean="0"/>
              <a:t> também chamada de </a:t>
            </a:r>
            <a:r>
              <a:rPr lang="pt-BR" b="1" dirty="0" smtClean="0"/>
              <a:t>ferro</a:t>
            </a:r>
            <a:r>
              <a:rPr lang="pt-BR" dirty="0" smtClean="0"/>
              <a:t>, deve ter no mínimo 20 metros de amarras.</a:t>
            </a:r>
          </a:p>
          <a:p>
            <a:pPr algn="just"/>
            <a:endParaRPr lang="pt-BR" dirty="0"/>
          </a:p>
        </p:txBody>
      </p:sp>
      <p:sp>
        <p:nvSpPr>
          <p:cNvPr id="6" name="Espaço Reservado para Conteúdo 5"/>
          <p:cNvSpPr>
            <a:spLocks noGrp="1"/>
          </p:cNvSpPr>
          <p:nvPr>
            <p:ph sz="quarter" idx="13"/>
          </p:nvPr>
        </p:nvSpPr>
        <p:spPr/>
        <p:txBody>
          <a:bodyPr/>
          <a:lstStyle/>
          <a:p>
            <a:pPr marL="0" indent="0" algn="ctr">
              <a:buNone/>
            </a:pPr>
            <a:r>
              <a:rPr lang="pt-BR" dirty="0" smtClean="0"/>
              <a:t>Embarcação Fundeada.</a:t>
            </a:r>
          </a:p>
          <a:p>
            <a:pPr marL="0" indent="0" algn="ctr">
              <a:buNone/>
            </a:pPr>
            <a:endParaRPr lang="pt-BR" dirty="0"/>
          </a:p>
        </p:txBody>
      </p:sp>
    </p:spTree>
    <p:extLst>
      <p:ext uri="{BB962C8B-B14F-4D97-AF65-F5344CB8AC3E}">
        <p14:creationId xmlns:p14="http://schemas.microsoft.com/office/powerpoint/2010/main" val="182623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916831"/>
            <a:ext cx="8229600" cy="792089"/>
          </a:xfrm>
        </p:spPr>
        <p:txBody>
          <a:bodyPr>
            <a:normAutofit/>
          </a:bodyPr>
          <a:lstStyle/>
          <a:p>
            <a:pPr algn="just"/>
            <a:r>
              <a:rPr lang="pt-BR" sz="2000" dirty="0" smtClean="0"/>
              <a:t>TIPOS DE ÂNCORAS PARA EMBARCAÇÕES DE ESPORTE E RECREIO:</a:t>
            </a:r>
            <a:endParaRPr lang="pt-BR" sz="2000" dirty="0"/>
          </a:p>
        </p:txBody>
      </p:sp>
      <p:sp>
        <p:nvSpPr>
          <p:cNvPr id="2" name="Título 1"/>
          <p:cNvSpPr>
            <a:spLocks noGrp="1"/>
          </p:cNvSpPr>
          <p:nvPr>
            <p:ph type="title"/>
          </p:nvPr>
        </p:nvSpPr>
        <p:spPr/>
        <p:txBody>
          <a:bodyPr/>
          <a:lstStyle/>
          <a:p>
            <a:r>
              <a:rPr lang="pt-BR" dirty="0" smtClean="0"/>
              <a:t>TIPOS DE ÂNCORA </a:t>
            </a:r>
            <a:endParaRPr lang="pt-BR" dirty="0"/>
          </a:p>
        </p:txBody>
      </p:sp>
      <p:pic>
        <p:nvPicPr>
          <p:cNvPr id="1026" name="Picture 2" descr="C:\Users\AD\Documents\ESCOLA NAUTICA PENEDO\material aulas teóricas\FIGURAS APOSTILA\2014-03-26 BARCO 10\BARCO 10 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285810"/>
            <a:ext cx="2232248" cy="415166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Documents\ESCOLA NAUTICA PENEDO\material aulas teóricas\FIGURAS APOSTILA\2014-03-26 BARCO 11\BARCO 11 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261409"/>
            <a:ext cx="1814513" cy="4105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o Explicativo 1 4"/>
          <p:cNvSpPr/>
          <p:nvPr/>
        </p:nvSpPr>
        <p:spPr>
          <a:xfrm>
            <a:off x="6948264" y="4361644"/>
            <a:ext cx="1944216" cy="1152128"/>
          </a:xfrm>
          <a:prstGeom prs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smtClean="0"/>
              <a:t>DESTINADA A FUNDOS DE PEDRA.</a:t>
            </a:r>
            <a:endParaRPr lang="pt-BR" sz="1400" dirty="0"/>
          </a:p>
        </p:txBody>
      </p:sp>
      <p:sp>
        <p:nvSpPr>
          <p:cNvPr id="6" name="Texto Explicativo 1 5"/>
          <p:cNvSpPr/>
          <p:nvPr/>
        </p:nvSpPr>
        <p:spPr>
          <a:xfrm>
            <a:off x="6804248" y="2492896"/>
            <a:ext cx="2088232" cy="1296144"/>
          </a:xfrm>
          <a:prstGeom prs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smtClean="0"/>
              <a:t>DESTINADA AOS FUNDOS DE AREIA,  LAMA E CASCALHO.</a:t>
            </a:r>
            <a:endParaRPr lang="pt-BR" sz="1400" dirty="0"/>
          </a:p>
        </p:txBody>
      </p:sp>
      <p:sp>
        <p:nvSpPr>
          <p:cNvPr id="7" name="Texto Explicativo 1 6"/>
          <p:cNvSpPr/>
          <p:nvPr/>
        </p:nvSpPr>
        <p:spPr>
          <a:xfrm>
            <a:off x="3059832" y="2492896"/>
            <a:ext cx="1728192" cy="1152128"/>
          </a:xfrm>
          <a:prstGeom prst="borderCallout1">
            <a:avLst>
              <a:gd name="adj1" fmla="val 18750"/>
              <a:gd name="adj2" fmla="val -8333"/>
              <a:gd name="adj3" fmla="val 34582"/>
              <a:gd name="adj4" fmla="val -430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smtClean="0"/>
              <a:t>ESPECIALMENTE DESTINADA AOS FUNDOS DE AREIA E LAMA.</a:t>
            </a:r>
            <a:endParaRPr lang="pt-BR" sz="1400" dirty="0"/>
          </a:p>
        </p:txBody>
      </p:sp>
      <p:sp>
        <p:nvSpPr>
          <p:cNvPr id="8" name="Texto Explicativo 1 7"/>
          <p:cNvSpPr/>
          <p:nvPr/>
        </p:nvSpPr>
        <p:spPr>
          <a:xfrm>
            <a:off x="2699792" y="3943095"/>
            <a:ext cx="1872208" cy="1152128"/>
          </a:xfrm>
          <a:prstGeom prst="borderCallout1">
            <a:avLst>
              <a:gd name="adj1" fmla="val 18750"/>
              <a:gd name="adj2" fmla="val -8333"/>
              <a:gd name="adj3" fmla="val 59194"/>
              <a:gd name="adj4" fmla="val -310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smtClean="0"/>
              <a:t>PROJETADA PARA </a:t>
            </a:r>
            <a:r>
              <a:rPr lang="pt-BR" sz="1400" dirty="0" smtClean="0"/>
              <a:t>FUNDOS </a:t>
            </a:r>
            <a:r>
              <a:rPr lang="pt-BR" sz="1400" dirty="0" smtClean="0"/>
              <a:t>DE PEDRA OU CORAL.</a:t>
            </a:r>
            <a:endParaRPr lang="pt-BR" sz="1400" dirty="0"/>
          </a:p>
        </p:txBody>
      </p:sp>
      <p:sp>
        <p:nvSpPr>
          <p:cNvPr id="9" name="Texto Explicativo 1 8"/>
          <p:cNvSpPr/>
          <p:nvPr/>
        </p:nvSpPr>
        <p:spPr>
          <a:xfrm>
            <a:off x="2987824" y="5301208"/>
            <a:ext cx="1800200" cy="1296144"/>
          </a:xfrm>
          <a:prstGeom prst="borderCallout1">
            <a:avLst>
              <a:gd name="adj1" fmla="val 18750"/>
              <a:gd name="adj2" fmla="val -8333"/>
              <a:gd name="adj3" fmla="val 57109"/>
              <a:gd name="adj4" fmla="val -307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smtClean="0"/>
              <a:t>USADA PARA DIMINUIR A VELOCIDADE DA EMBARCAÇÃO A MERCÊ DE MAU TEMPO.</a:t>
            </a:r>
            <a:endParaRPr lang="pt-BR" sz="1400" dirty="0"/>
          </a:p>
        </p:txBody>
      </p:sp>
    </p:spTree>
    <p:extLst>
      <p:ext uri="{BB962C8B-B14F-4D97-AF65-F5344CB8AC3E}">
        <p14:creationId xmlns:p14="http://schemas.microsoft.com/office/powerpoint/2010/main" val="148723958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0 0 L 0.067 0.04 C 0.081 0.049 0.102 0.054 0.124 0.054 C 0.149 0.054 0.169 0.049 0.183 0.04 L 0.25 0 E" pathEditMode="relative" ptsTypes="">
                                      <p:cBhvr>
                                        <p:cTn id="6" dur="2000" fill="hold"/>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EMBARCAÇÕES MIÚDAS</a:t>
            </a:r>
            <a:endParaRPr lang="pt-BR" dirty="0"/>
          </a:p>
        </p:txBody>
      </p:sp>
      <p:sp>
        <p:nvSpPr>
          <p:cNvPr id="3" name="Espaço Reservado para Conteúdo 2"/>
          <p:cNvSpPr>
            <a:spLocks noGrp="1"/>
          </p:cNvSpPr>
          <p:nvPr>
            <p:ph sz="quarter" idx="13"/>
          </p:nvPr>
        </p:nvSpPr>
        <p:spPr>
          <a:xfrm>
            <a:off x="323528" y="2679192"/>
            <a:ext cx="4608512" cy="3054064"/>
          </a:xfrm>
        </p:spPr>
        <p:txBody>
          <a:bodyPr>
            <a:normAutofit/>
          </a:bodyPr>
          <a:lstStyle/>
          <a:p>
            <a:pPr marL="0" indent="0" algn="just">
              <a:buNone/>
            </a:pPr>
            <a:endParaRPr lang="pt-BR" sz="2000" dirty="0" smtClean="0"/>
          </a:p>
          <a:p>
            <a:pPr marL="0" indent="0" algn="just">
              <a:buNone/>
            </a:pPr>
            <a:r>
              <a:rPr lang="pt-BR" sz="2000" dirty="0" smtClean="0"/>
              <a:t>São </a:t>
            </a:r>
            <a:r>
              <a:rPr lang="pt-BR" sz="2000" dirty="0" smtClean="0"/>
              <a:t>consideradas embarcações miúdas, aquelas com comprimento inferior ou igual a 5(cinco) metros, ou com comprimento superior a 5 (cinco) metros, que apresentem convés aberto, convés fechado, mas sem propulsão mecânica fixa. </a:t>
            </a:r>
            <a:endParaRPr lang="pt-BR" sz="2000" dirty="0"/>
          </a:p>
        </p:txBody>
      </p:sp>
      <p:sp>
        <p:nvSpPr>
          <p:cNvPr id="4" name="Espaço Reservado para Conteúdo 3"/>
          <p:cNvSpPr>
            <a:spLocks noGrp="1"/>
          </p:cNvSpPr>
          <p:nvPr>
            <p:ph sz="quarter" idx="14"/>
          </p:nvPr>
        </p:nvSpPr>
        <p:spPr>
          <a:xfrm>
            <a:off x="5148064" y="2636912"/>
            <a:ext cx="3744416" cy="3633584"/>
          </a:xfrm>
        </p:spPr>
        <p:txBody>
          <a:bodyPr>
            <a:normAutofit/>
          </a:bodyPr>
          <a:lstStyle/>
          <a:p>
            <a:pPr marL="0" indent="0">
              <a:buNone/>
            </a:pPr>
            <a:r>
              <a:rPr lang="pt-BR" sz="1200" b="1" dirty="0">
                <a:latin typeface="Arial" pitchFamily="34" charset="0"/>
                <a:cs typeface="Arial" pitchFamily="34" charset="0"/>
              </a:rPr>
              <a:t> </a:t>
            </a:r>
            <a:r>
              <a:rPr lang="pt-BR" sz="1200" b="1" dirty="0" smtClean="0">
                <a:latin typeface="Arial" pitchFamily="34" charset="0"/>
                <a:cs typeface="Arial" pitchFamily="34" charset="0"/>
              </a:rPr>
              <a:t>     </a:t>
            </a:r>
          </a:p>
          <a:p>
            <a:pPr marL="0" indent="0">
              <a:buNone/>
            </a:pPr>
            <a:r>
              <a:rPr lang="pt-BR" sz="1800" b="1" dirty="0">
                <a:latin typeface="Arial" pitchFamily="34" charset="0"/>
                <a:cs typeface="Arial" pitchFamily="34" charset="0"/>
              </a:rPr>
              <a:t> </a:t>
            </a:r>
            <a:r>
              <a:rPr lang="pt-BR" sz="1800" b="1" dirty="0" smtClean="0">
                <a:latin typeface="Arial" pitchFamily="34" charset="0"/>
                <a:cs typeface="Arial" pitchFamily="34" charset="0"/>
              </a:rPr>
              <a:t>     TIPOS DE EMBARCAÇÕES MIÚDAS:</a:t>
            </a:r>
          </a:p>
          <a:p>
            <a:r>
              <a:rPr lang="pt-BR" sz="1400" b="1" dirty="0" smtClean="0">
                <a:latin typeface="Arial" pitchFamily="34" charset="0"/>
                <a:cs typeface="Arial" pitchFamily="34" charset="0"/>
              </a:rPr>
              <a:t>LANCHAS</a:t>
            </a:r>
          </a:p>
          <a:p>
            <a:r>
              <a:rPr lang="pt-BR" sz="1400" b="1" dirty="0" smtClean="0">
                <a:latin typeface="Arial" pitchFamily="34" charset="0"/>
                <a:cs typeface="Arial" pitchFamily="34" charset="0"/>
              </a:rPr>
              <a:t>ESCALERES</a:t>
            </a:r>
          </a:p>
          <a:p>
            <a:r>
              <a:rPr lang="pt-BR" sz="1400" b="1" dirty="0" smtClean="0">
                <a:latin typeface="Arial" pitchFamily="34" charset="0"/>
                <a:cs typeface="Arial" pitchFamily="34" charset="0"/>
              </a:rPr>
              <a:t>BALEEIRAS</a:t>
            </a:r>
          </a:p>
          <a:p>
            <a:r>
              <a:rPr lang="pt-BR" sz="1400" b="1" dirty="0" smtClean="0">
                <a:latin typeface="Arial" pitchFamily="34" charset="0"/>
                <a:cs typeface="Arial" pitchFamily="34" charset="0"/>
              </a:rPr>
              <a:t>BOTES</a:t>
            </a:r>
          </a:p>
          <a:p>
            <a:r>
              <a:rPr lang="pt-BR" sz="1400" b="1" dirty="0" smtClean="0">
                <a:latin typeface="Arial" pitchFamily="34" charset="0"/>
                <a:cs typeface="Arial" pitchFamily="34" charset="0"/>
              </a:rPr>
              <a:t>CHALANAS</a:t>
            </a:r>
          </a:p>
          <a:p>
            <a:r>
              <a:rPr lang="pt-BR" sz="1400" b="1" dirty="0" smtClean="0">
                <a:latin typeface="Arial" pitchFamily="34" charset="0"/>
                <a:cs typeface="Arial" pitchFamily="34" charset="0"/>
              </a:rPr>
              <a:t>EMBARCAÇÕES DE CASCO SEMI-RÍGIDO</a:t>
            </a:r>
          </a:p>
          <a:p>
            <a:r>
              <a:rPr lang="pt-BR" sz="1400" b="1" dirty="0" smtClean="0">
                <a:latin typeface="Arial" pitchFamily="34" charset="0"/>
                <a:cs typeface="Arial" pitchFamily="34" charset="0"/>
              </a:rPr>
              <a:t>BALSAS SALVA-VIDAS</a:t>
            </a:r>
          </a:p>
          <a:p>
            <a:r>
              <a:rPr lang="pt-BR" sz="1400" b="1" dirty="0" smtClean="0">
                <a:latin typeface="Arial" pitchFamily="34" charset="0"/>
                <a:cs typeface="Arial" pitchFamily="34" charset="0"/>
              </a:rPr>
              <a:t>JET-SKI</a:t>
            </a:r>
            <a:endParaRPr lang="pt-BR" sz="1400" b="1" dirty="0">
              <a:latin typeface="Arial" pitchFamily="34" charset="0"/>
              <a:cs typeface="Arial" pitchFamily="34" charset="0"/>
            </a:endParaRPr>
          </a:p>
        </p:txBody>
      </p:sp>
    </p:spTree>
    <p:extLst>
      <p:ext uri="{BB962C8B-B14F-4D97-AF65-F5344CB8AC3E}">
        <p14:creationId xmlns:p14="http://schemas.microsoft.com/office/powerpoint/2010/main" val="385762728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 calcmode="lin" valueType="num">
                                      <p:cBhvr additive="base">
                                        <p:cTn id="4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additive="base">
                                        <p:cTn id="4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anim calcmode="lin" valueType="num">
                                      <p:cBhvr additive="base">
                                        <p:cTn id="5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
                                            <p:txEl>
                                              <p:pRg st="8" end="8"/>
                                            </p:txEl>
                                          </p:spTgt>
                                        </p:tgtEl>
                                        <p:attrNameLst>
                                          <p:attrName>style.visibility</p:attrName>
                                        </p:attrNameLst>
                                      </p:cBhvr>
                                      <p:to>
                                        <p:strVal val="visible"/>
                                      </p:to>
                                    </p:set>
                                    <p:anim calcmode="lin" valueType="num">
                                      <p:cBhvr additive="base">
                                        <p:cTn id="6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
                                            <p:txEl>
                                              <p:pRg st="9" end="9"/>
                                            </p:txEl>
                                          </p:spTgt>
                                        </p:tgtEl>
                                        <p:attrNameLst>
                                          <p:attrName>style.visibility</p:attrName>
                                        </p:attrNameLst>
                                      </p:cBhvr>
                                      <p:to>
                                        <p:strVal val="visible"/>
                                      </p:to>
                                    </p:set>
                                    <p:anim calcmode="lin" valueType="num">
                                      <p:cBhvr additive="base">
                                        <p:cTn id="6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Forma de Ond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490</TotalTime>
  <Words>592</Words>
  <Application>Microsoft Office PowerPoint</Application>
  <PresentationFormat>Apresentação na tela (4:3)</PresentationFormat>
  <Paragraphs>168</Paragraphs>
  <Slides>11</Slides>
  <Notes>0</Notes>
  <HiddenSlides>0</HiddenSlides>
  <MMClips>0</MMClips>
  <ScaleCrop>false</ScaleCrop>
  <HeadingPairs>
    <vt:vector size="4" baseType="variant">
      <vt:variant>
        <vt:lpstr>Tema</vt:lpstr>
      </vt:variant>
      <vt:variant>
        <vt:i4>1</vt:i4>
      </vt:variant>
      <vt:variant>
        <vt:lpstr>Títulos de slides</vt:lpstr>
      </vt:variant>
      <vt:variant>
        <vt:i4>11</vt:i4>
      </vt:variant>
    </vt:vector>
  </HeadingPairs>
  <TitlesOfParts>
    <vt:vector size="12" baseType="lpstr">
      <vt:lpstr>Forma de Onda</vt:lpstr>
      <vt:lpstr>Apresentação do PowerPoint</vt:lpstr>
      <vt:lpstr>UNIDADE 2</vt:lpstr>
      <vt:lpstr>PARTES DA EMBARCAÇÃO</vt:lpstr>
      <vt:lpstr>PARTES DA EMBARCAÇÃO</vt:lpstr>
      <vt:lpstr>LEME, HÉLICE E SEUS EFEITOS</vt:lpstr>
      <vt:lpstr>HÉLICE</vt:lpstr>
      <vt:lpstr>Apresentação do PowerPoint</vt:lpstr>
      <vt:lpstr>ATRACAR E DESATRACAR</vt:lpstr>
      <vt:lpstr>FUNDEAR OU ANCORAR</vt:lpstr>
      <vt:lpstr>TIPOS DE ÂNCORA </vt:lpstr>
      <vt:lpstr>EMBARCAÇÕES MIÚDAS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dc:creator>
  <cp:lastModifiedBy>AD</cp:lastModifiedBy>
  <cp:revision>46</cp:revision>
  <dcterms:created xsi:type="dcterms:W3CDTF">2014-05-16T00:16:04Z</dcterms:created>
  <dcterms:modified xsi:type="dcterms:W3CDTF">2014-07-27T17:44:14Z</dcterms:modified>
</cp:coreProperties>
</file>